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5"/>
  </p:notesMasterIdLst>
  <p:sldIdLst>
    <p:sldId id="256" r:id="rId2"/>
    <p:sldId id="257" r:id="rId3"/>
    <p:sldId id="258" r:id="rId4"/>
    <p:sldId id="264" r:id="rId5"/>
    <p:sldId id="265" r:id="rId6"/>
    <p:sldId id="266" r:id="rId7"/>
    <p:sldId id="259" r:id="rId8"/>
    <p:sldId id="271" r:id="rId9"/>
    <p:sldId id="262" r:id="rId10"/>
    <p:sldId id="270" r:id="rId11"/>
    <p:sldId id="267" r:id="rId12"/>
    <p:sldId id="268" r:id="rId13"/>
    <p:sldId id="269" r:id="rId14"/>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0000"/>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2" d="100"/>
          <a:sy n="82" d="100"/>
        </p:scale>
        <p:origin x="691" y="58"/>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ACBD6AF-7567-474F-B3AA-9CDF06D7A9A5}" type="datetimeFigureOut">
              <a:rPr lang="tr-TR" smtClean="0"/>
              <a:t>16.10.2020</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E483452-3040-4BBF-80C3-3B93EA19094D}" type="slidenum">
              <a:rPr lang="tr-TR" smtClean="0"/>
              <a:t>‹#›</a:t>
            </a:fld>
            <a:endParaRPr lang="tr-TR"/>
          </a:p>
        </p:txBody>
      </p:sp>
    </p:spTree>
    <p:extLst>
      <p:ext uri="{BB962C8B-B14F-4D97-AF65-F5344CB8AC3E}">
        <p14:creationId xmlns:p14="http://schemas.microsoft.com/office/powerpoint/2010/main" val="29573395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AE483452-3040-4BBF-80C3-3B93EA19094D}" type="slidenum">
              <a:rPr lang="tr-TR" smtClean="0"/>
              <a:t>6</a:t>
            </a:fld>
            <a:endParaRPr lang="tr-TR"/>
          </a:p>
        </p:txBody>
      </p:sp>
    </p:spTree>
    <p:extLst>
      <p:ext uri="{BB962C8B-B14F-4D97-AF65-F5344CB8AC3E}">
        <p14:creationId xmlns:p14="http://schemas.microsoft.com/office/powerpoint/2010/main" val="34176294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a:t>Asıl başlık stili için tıklatın</a:t>
            </a: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tıklatın</a:t>
            </a:r>
          </a:p>
        </p:txBody>
      </p:sp>
      <p:sp>
        <p:nvSpPr>
          <p:cNvPr id="4" name="Veri Yer Tutucusu 3"/>
          <p:cNvSpPr>
            <a:spLocks noGrp="1"/>
          </p:cNvSpPr>
          <p:nvPr>
            <p:ph type="dt" sz="half" idx="10"/>
          </p:nvPr>
        </p:nvSpPr>
        <p:spPr/>
        <p:txBody>
          <a:bodyPr/>
          <a:lstStyle/>
          <a:p>
            <a:fld id="{CBECAC70-946D-4956-9902-E1B0CF0ACD13}" type="datetimeFigureOut">
              <a:rPr lang="tr-TR" smtClean="0"/>
              <a:t>16.10.2020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207B7D10-90E3-460B-9208-8B0FB97E9A30}" type="slidenum">
              <a:rPr lang="tr-TR" smtClean="0"/>
              <a:t>‹#›</a:t>
            </a:fld>
            <a:endParaRPr lang="tr-TR"/>
          </a:p>
        </p:txBody>
      </p:sp>
    </p:spTree>
    <p:extLst>
      <p:ext uri="{BB962C8B-B14F-4D97-AF65-F5344CB8AC3E}">
        <p14:creationId xmlns:p14="http://schemas.microsoft.com/office/powerpoint/2010/main" val="16870543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CBECAC70-946D-4956-9902-E1B0CF0ACD13}" type="datetimeFigureOut">
              <a:rPr lang="tr-TR" smtClean="0"/>
              <a:t>16.10.2020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207B7D10-90E3-460B-9208-8B0FB97E9A30}" type="slidenum">
              <a:rPr lang="tr-TR" smtClean="0"/>
              <a:t>‹#›</a:t>
            </a:fld>
            <a:endParaRPr lang="tr-TR"/>
          </a:p>
        </p:txBody>
      </p:sp>
    </p:spTree>
    <p:extLst>
      <p:ext uri="{BB962C8B-B14F-4D97-AF65-F5344CB8AC3E}">
        <p14:creationId xmlns:p14="http://schemas.microsoft.com/office/powerpoint/2010/main" val="1641800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CBECAC70-946D-4956-9902-E1B0CF0ACD13}" type="datetimeFigureOut">
              <a:rPr lang="tr-TR" smtClean="0"/>
              <a:t>16.10.2020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207B7D10-90E3-460B-9208-8B0FB97E9A30}" type="slidenum">
              <a:rPr lang="tr-TR" smtClean="0"/>
              <a:t>‹#›</a:t>
            </a:fld>
            <a:endParaRPr lang="tr-TR"/>
          </a:p>
        </p:txBody>
      </p:sp>
    </p:spTree>
    <p:extLst>
      <p:ext uri="{BB962C8B-B14F-4D97-AF65-F5344CB8AC3E}">
        <p14:creationId xmlns:p14="http://schemas.microsoft.com/office/powerpoint/2010/main" val="31761412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CBECAC70-946D-4956-9902-E1B0CF0ACD13}" type="datetimeFigureOut">
              <a:rPr lang="tr-TR" smtClean="0"/>
              <a:t>16.10.2020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207B7D10-90E3-460B-9208-8B0FB97E9A30}" type="slidenum">
              <a:rPr lang="tr-TR" smtClean="0"/>
              <a:t>‹#›</a:t>
            </a:fld>
            <a:endParaRPr lang="tr-TR"/>
          </a:p>
        </p:txBody>
      </p:sp>
    </p:spTree>
    <p:extLst>
      <p:ext uri="{BB962C8B-B14F-4D97-AF65-F5344CB8AC3E}">
        <p14:creationId xmlns:p14="http://schemas.microsoft.com/office/powerpoint/2010/main" val="12111550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a:t>Asıl başlık stili için tıklatın</a:t>
            </a: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tıklatın</a:t>
            </a:r>
          </a:p>
        </p:txBody>
      </p:sp>
      <p:sp>
        <p:nvSpPr>
          <p:cNvPr id="4" name="Veri Yer Tutucusu 3"/>
          <p:cNvSpPr>
            <a:spLocks noGrp="1"/>
          </p:cNvSpPr>
          <p:nvPr>
            <p:ph type="dt" sz="half" idx="10"/>
          </p:nvPr>
        </p:nvSpPr>
        <p:spPr/>
        <p:txBody>
          <a:bodyPr/>
          <a:lstStyle/>
          <a:p>
            <a:fld id="{CBECAC70-946D-4956-9902-E1B0CF0ACD13}" type="datetimeFigureOut">
              <a:rPr lang="tr-TR" smtClean="0"/>
              <a:t>16.10.2020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207B7D10-90E3-460B-9208-8B0FB97E9A30}" type="slidenum">
              <a:rPr lang="tr-TR" smtClean="0"/>
              <a:t>‹#›</a:t>
            </a:fld>
            <a:endParaRPr lang="tr-TR"/>
          </a:p>
        </p:txBody>
      </p:sp>
    </p:spTree>
    <p:extLst>
      <p:ext uri="{BB962C8B-B14F-4D97-AF65-F5344CB8AC3E}">
        <p14:creationId xmlns:p14="http://schemas.microsoft.com/office/powerpoint/2010/main" val="28966545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838200" y="1825625"/>
            <a:ext cx="5181600" cy="435133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6172200" y="1825625"/>
            <a:ext cx="5181600" cy="435133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CBECAC70-946D-4956-9902-E1B0CF0ACD13}" type="datetimeFigureOut">
              <a:rPr lang="tr-TR" smtClean="0"/>
              <a:t>16.10.2020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207B7D10-90E3-460B-9208-8B0FB97E9A30}" type="slidenum">
              <a:rPr lang="tr-TR" smtClean="0"/>
              <a:t>‹#›</a:t>
            </a:fld>
            <a:endParaRPr lang="tr-TR"/>
          </a:p>
        </p:txBody>
      </p:sp>
    </p:spTree>
    <p:extLst>
      <p:ext uri="{BB962C8B-B14F-4D97-AF65-F5344CB8AC3E}">
        <p14:creationId xmlns:p14="http://schemas.microsoft.com/office/powerpoint/2010/main" val="14863809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a:t>Asıl başlık stili için tıklatın</a:t>
            </a: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İçerik Yer Tutucusu 3"/>
          <p:cNvSpPr>
            <a:spLocks noGrp="1"/>
          </p:cNvSpPr>
          <p:nvPr>
            <p:ph sz="half" idx="2"/>
          </p:nvPr>
        </p:nvSpPr>
        <p:spPr>
          <a:xfrm>
            <a:off x="839788" y="2505075"/>
            <a:ext cx="5157787" cy="36845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İçerik Yer Tutucusu 5"/>
          <p:cNvSpPr>
            <a:spLocks noGrp="1"/>
          </p:cNvSpPr>
          <p:nvPr>
            <p:ph sz="quarter" idx="4"/>
          </p:nvPr>
        </p:nvSpPr>
        <p:spPr>
          <a:xfrm>
            <a:off x="6172200" y="2505075"/>
            <a:ext cx="5183188" cy="36845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CBECAC70-946D-4956-9902-E1B0CF0ACD13}" type="datetimeFigureOut">
              <a:rPr lang="tr-TR" smtClean="0"/>
              <a:t>16.10.2020</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207B7D10-90E3-460B-9208-8B0FB97E9A30}" type="slidenum">
              <a:rPr lang="tr-TR" smtClean="0"/>
              <a:t>‹#›</a:t>
            </a:fld>
            <a:endParaRPr lang="tr-TR"/>
          </a:p>
        </p:txBody>
      </p:sp>
    </p:spTree>
    <p:extLst>
      <p:ext uri="{BB962C8B-B14F-4D97-AF65-F5344CB8AC3E}">
        <p14:creationId xmlns:p14="http://schemas.microsoft.com/office/powerpoint/2010/main" val="39420377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fld id="{CBECAC70-946D-4956-9902-E1B0CF0ACD13}" type="datetimeFigureOut">
              <a:rPr lang="tr-TR" smtClean="0"/>
              <a:t>16.10.2020</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207B7D10-90E3-460B-9208-8B0FB97E9A30}" type="slidenum">
              <a:rPr lang="tr-TR" smtClean="0"/>
              <a:t>‹#›</a:t>
            </a:fld>
            <a:endParaRPr lang="tr-TR"/>
          </a:p>
        </p:txBody>
      </p:sp>
    </p:spTree>
    <p:extLst>
      <p:ext uri="{BB962C8B-B14F-4D97-AF65-F5344CB8AC3E}">
        <p14:creationId xmlns:p14="http://schemas.microsoft.com/office/powerpoint/2010/main" val="10204307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CBECAC70-946D-4956-9902-E1B0CF0ACD13}" type="datetimeFigureOut">
              <a:rPr lang="tr-TR" smtClean="0"/>
              <a:t>16.10.2020</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207B7D10-90E3-460B-9208-8B0FB97E9A30}" type="slidenum">
              <a:rPr lang="tr-TR" smtClean="0"/>
              <a:t>‹#›</a:t>
            </a:fld>
            <a:endParaRPr lang="tr-TR"/>
          </a:p>
        </p:txBody>
      </p:sp>
    </p:spTree>
    <p:extLst>
      <p:ext uri="{BB962C8B-B14F-4D97-AF65-F5344CB8AC3E}">
        <p14:creationId xmlns:p14="http://schemas.microsoft.com/office/powerpoint/2010/main" val="24274574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CBECAC70-946D-4956-9902-E1B0CF0ACD13}" type="datetimeFigureOut">
              <a:rPr lang="tr-TR" smtClean="0"/>
              <a:t>16.10.2020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207B7D10-90E3-460B-9208-8B0FB97E9A30}" type="slidenum">
              <a:rPr lang="tr-TR" smtClean="0"/>
              <a:t>‹#›</a:t>
            </a:fld>
            <a:endParaRPr lang="tr-TR"/>
          </a:p>
        </p:txBody>
      </p:sp>
    </p:spTree>
    <p:extLst>
      <p:ext uri="{BB962C8B-B14F-4D97-AF65-F5344CB8AC3E}">
        <p14:creationId xmlns:p14="http://schemas.microsoft.com/office/powerpoint/2010/main" val="35782289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CBECAC70-946D-4956-9902-E1B0CF0ACD13}" type="datetimeFigureOut">
              <a:rPr lang="tr-TR" smtClean="0"/>
              <a:t>16.10.2020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207B7D10-90E3-460B-9208-8B0FB97E9A30}" type="slidenum">
              <a:rPr lang="tr-TR" smtClean="0"/>
              <a:t>‹#›</a:t>
            </a:fld>
            <a:endParaRPr lang="tr-TR"/>
          </a:p>
        </p:txBody>
      </p:sp>
    </p:spTree>
    <p:extLst>
      <p:ext uri="{BB962C8B-B14F-4D97-AF65-F5344CB8AC3E}">
        <p14:creationId xmlns:p14="http://schemas.microsoft.com/office/powerpoint/2010/main" val="33720058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BECAC70-946D-4956-9902-E1B0CF0ACD13}" type="datetimeFigureOut">
              <a:rPr lang="tr-TR" smtClean="0"/>
              <a:t>16.10.2020</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7B7D10-90E3-460B-9208-8B0FB97E9A30}" type="slidenum">
              <a:rPr lang="tr-TR" smtClean="0"/>
              <a:t>‹#›</a:t>
            </a:fld>
            <a:endParaRPr lang="tr-TR"/>
          </a:p>
        </p:txBody>
      </p:sp>
    </p:spTree>
    <p:extLst>
      <p:ext uri="{BB962C8B-B14F-4D97-AF65-F5344CB8AC3E}">
        <p14:creationId xmlns:p14="http://schemas.microsoft.com/office/powerpoint/2010/main" val="382973420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 Target="slide10.xml"/><Relationship Id="rId3" Type="http://schemas.openxmlformats.org/officeDocument/2006/relationships/slide" Target="slide2.xml"/><Relationship Id="rId7" Type="http://schemas.openxmlformats.org/officeDocument/2006/relationships/slide" Target="slide9.xm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 Target="slide7.xml"/><Relationship Id="rId5" Type="http://schemas.openxmlformats.org/officeDocument/2006/relationships/slide" Target="slide11.xml"/><Relationship Id="rId4" Type="http://schemas.openxmlformats.org/officeDocument/2006/relationships/slide" Target="slide3.xml"/><Relationship Id="rId9" Type="http://schemas.openxmlformats.org/officeDocument/2006/relationships/slide" Target="slide12.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slide" Target="slide5.xml"/><Relationship Id="rId4" Type="http://schemas.openxmlformats.org/officeDocument/2006/relationships/slide" Target="slide6.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emf"/><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Unvan 1"/>
          <p:cNvSpPr>
            <a:spLocks noGrp="1"/>
          </p:cNvSpPr>
          <p:nvPr>
            <p:ph type="ctrTitle"/>
          </p:nvPr>
        </p:nvSpPr>
        <p:spPr>
          <a:xfrm>
            <a:off x="2307016" y="985345"/>
            <a:ext cx="7420312" cy="1594943"/>
          </a:xfrm>
          <a:solidFill>
            <a:schemeClr val="accent4"/>
          </a:solidFill>
          <a:effectLst>
            <a:innerShdw blurRad="63500" dist="50800" dir="18900000">
              <a:prstClr val="black">
                <a:alpha val="50000"/>
              </a:prstClr>
            </a:innerShdw>
          </a:effectLst>
        </p:spPr>
        <p:txBody>
          <a:bodyPr>
            <a:normAutofit fontScale="90000"/>
          </a:bodyPr>
          <a:lstStyle/>
          <a:p>
            <a:r>
              <a:rPr lang="tr-TR" dirty="0"/>
              <a:t>Rehberlik Servisimizi Tanıyalım</a:t>
            </a:r>
          </a:p>
        </p:txBody>
      </p:sp>
      <p:sp>
        <p:nvSpPr>
          <p:cNvPr id="5" name="Oval 4">
            <a:hlinkClick r:id="rId3" action="ppaction://hlinksldjump"/>
          </p:cNvPr>
          <p:cNvSpPr/>
          <p:nvPr/>
        </p:nvSpPr>
        <p:spPr>
          <a:xfrm>
            <a:off x="1087820" y="2786555"/>
            <a:ext cx="1702676" cy="961697"/>
          </a:xfrm>
          <a:prstGeom prst="ellipse">
            <a:avLst/>
          </a:prstGeom>
          <a:ln>
            <a:solidFill>
              <a:schemeClr val="tx1"/>
            </a:solidFill>
          </a:ln>
          <a:effectLst>
            <a:innerShdw blurRad="63500" dist="50800" dir="18900000">
              <a:prstClr val="black">
                <a:alpha val="50000"/>
              </a:prstClr>
            </a:innerShdw>
          </a:effectLst>
        </p:spPr>
        <p:style>
          <a:lnRef idx="0">
            <a:schemeClr val="accent4"/>
          </a:lnRef>
          <a:fillRef idx="3">
            <a:schemeClr val="accent4"/>
          </a:fillRef>
          <a:effectRef idx="3">
            <a:schemeClr val="accent4"/>
          </a:effectRef>
          <a:fontRef idx="minor">
            <a:schemeClr val="lt1"/>
          </a:fontRef>
        </p:style>
        <p:txBody>
          <a:bodyPr rtlCol="0" anchor="ctr"/>
          <a:lstStyle/>
          <a:p>
            <a:pPr algn="ctr"/>
            <a:r>
              <a:rPr lang="tr-TR" dirty="0">
                <a:ln w="0"/>
                <a:solidFill>
                  <a:schemeClr val="tx1"/>
                </a:solidFill>
                <a:effectLst>
                  <a:outerShdw blurRad="38100" dist="19050" dir="2700000" algn="tl" rotWithShape="0">
                    <a:schemeClr val="dk1">
                      <a:alpha val="40000"/>
                    </a:schemeClr>
                  </a:outerShdw>
                </a:effectLst>
              </a:rPr>
              <a:t>Neden Rehberlik</a:t>
            </a:r>
          </a:p>
        </p:txBody>
      </p:sp>
      <p:sp>
        <p:nvSpPr>
          <p:cNvPr id="6" name="Oval 5">
            <a:hlinkClick r:id="rId4" action="ppaction://hlinksldjump"/>
          </p:cNvPr>
          <p:cNvSpPr/>
          <p:nvPr/>
        </p:nvSpPr>
        <p:spPr>
          <a:xfrm>
            <a:off x="1760484" y="3872188"/>
            <a:ext cx="1639613" cy="930166"/>
          </a:xfrm>
          <a:prstGeom prst="ellipse">
            <a:avLst/>
          </a:prstGeom>
          <a:effectLst>
            <a:innerShdw blurRad="63500" dist="50800" dir="18900000">
              <a:prstClr val="black">
                <a:alpha val="50000"/>
              </a:prstClr>
            </a:innerShdw>
          </a:effectLst>
        </p:spPr>
        <p:style>
          <a:lnRef idx="3">
            <a:schemeClr val="lt1"/>
          </a:lnRef>
          <a:fillRef idx="1">
            <a:schemeClr val="accent4"/>
          </a:fillRef>
          <a:effectRef idx="1">
            <a:schemeClr val="accent4"/>
          </a:effectRef>
          <a:fontRef idx="minor">
            <a:schemeClr val="lt1"/>
          </a:fontRef>
        </p:style>
        <p:txBody>
          <a:bodyPr rtlCol="0" anchor="ctr"/>
          <a:lstStyle/>
          <a:p>
            <a:pPr algn="ctr"/>
            <a:r>
              <a:rPr lang="tr-TR" dirty="0">
                <a:ln w="0"/>
                <a:solidFill>
                  <a:schemeClr val="tx1"/>
                </a:solidFill>
                <a:effectLst>
                  <a:outerShdw blurRad="38100" dist="19050" dir="2700000" algn="tl" rotWithShape="0">
                    <a:schemeClr val="dk1">
                      <a:alpha val="40000"/>
                    </a:schemeClr>
                  </a:outerShdw>
                </a:effectLst>
              </a:rPr>
              <a:t>Rehberlik Alanları</a:t>
            </a:r>
          </a:p>
        </p:txBody>
      </p:sp>
      <p:sp>
        <p:nvSpPr>
          <p:cNvPr id="7" name="Oval 6">
            <a:hlinkClick r:id="rId5" action="ppaction://hlinksldjump"/>
          </p:cNvPr>
          <p:cNvSpPr/>
          <p:nvPr/>
        </p:nvSpPr>
        <p:spPr>
          <a:xfrm>
            <a:off x="8592208" y="3773654"/>
            <a:ext cx="1639613" cy="930166"/>
          </a:xfrm>
          <a:prstGeom prst="ellipse">
            <a:avLst/>
          </a:prstGeom>
          <a:effectLst>
            <a:innerShdw blurRad="63500" dist="50800" dir="16200000">
              <a:prstClr val="black">
                <a:alpha val="50000"/>
              </a:prstClr>
            </a:inn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tr-TR" sz="1600" dirty="0">
                <a:ln w="0"/>
                <a:solidFill>
                  <a:schemeClr val="tx1"/>
                </a:solidFill>
                <a:effectLst>
                  <a:outerShdw blurRad="38100" dist="19050" dir="2700000" algn="tl" rotWithShape="0">
                    <a:schemeClr val="dk1">
                      <a:alpha val="40000"/>
                    </a:schemeClr>
                  </a:outerShdw>
                </a:effectLst>
              </a:rPr>
              <a:t>Rehberliğin Amacı</a:t>
            </a:r>
          </a:p>
        </p:txBody>
      </p:sp>
      <p:sp>
        <p:nvSpPr>
          <p:cNvPr id="10" name="Oval 9">
            <a:hlinkClick r:id="rId6" action="ppaction://hlinksldjump"/>
          </p:cNvPr>
          <p:cNvSpPr/>
          <p:nvPr/>
        </p:nvSpPr>
        <p:spPr>
          <a:xfrm>
            <a:off x="3400097" y="4926290"/>
            <a:ext cx="1639613" cy="930166"/>
          </a:xfrm>
          <a:prstGeom prst="ellipse">
            <a:avLst/>
          </a:prstGeom>
          <a:effectLst>
            <a:innerShdw blurRad="63500" dist="50800" dir="13500000">
              <a:prstClr val="black">
                <a:alpha val="50000"/>
              </a:prstClr>
            </a:innerShdw>
          </a:effectLst>
        </p:spPr>
        <p:style>
          <a:lnRef idx="3">
            <a:schemeClr val="lt1"/>
          </a:lnRef>
          <a:fillRef idx="1">
            <a:schemeClr val="accent4"/>
          </a:fillRef>
          <a:effectRef idx="1">
            <a:schemeClr val="accent4"/>
          </a:effectRef>
          <a:fontRef idx="minor">
            <a:schemeClr val="lt1"/>
          </a:fontRef>
        </p:style>
        <p:txBody>
          <a:bodyPr rtlCol="0" anchor="ctr"/>
          <a:lstStyle/>
          <a:p>
            <a:pPr algn="ctr"/>
            <a:r>
              <a:rPr lang="tr-TR" dirty="0">
                <a:ln w="0"/>
                <a:solidFill>
                  <a:schemeClr val="tx1"/>
                </a:solidFill>
                <a:effectLst>
                  <a:outerShdw blurRad="38100" dist="19050" dir="2700000" algn="tl" rotWithShape="0">
                    <a:schemeClr val="dk1">
                      <a:alpha val="40000"/>
                    </a:schemeClr>
                  </a:outerShdw>
                </a:effectLst>
              </a:rPr>
              <a:t>Kimlere Yöneliktir</a:t>
            </a:r>
          </a:p>
        </p:txBody>
      </p:sp>
      <p:sp>
        <p:nvSpPr>
          <p:cNvPr id="11" name="Oval 10">
            <a:hlinkClick r:id="rId7" action="ppaction://hlinksldjump"/>
          </p:cNvPr>
          <p:cNvSpPr/>
          <p:nvPr/>
        </p:nvSpPr>
        <p:spPr>
          <a:xfrm>
            <a:off x="5197366" y="5661574"/>
            <a:ext cx="1639613" cy="930166"/>
          </a:xfrm>
          <a:prstGeom prst="ellipse">
            <a:avLst/>
          </a:prstGeom>
          <a:effectLst>
            <a:innerShdw blurRad="63500" dist="50800" dir="16200000">
              <a:prstClr val="black">
                <a:alpha val="50000"/>
              </a:prstClr>
            </a:innerShdw>
          </a:effectLst>
        </p:spPr>
        <p:style>
          <a:lnRef idx="3">
            <a:schemeClr val="lt1"/>
          </a:lnRef>
          <a:fillRef idx="1">
            <a:schemeClr val="accent4"/>
          </a:fillRef>
          <a:effectRef idx="1">
            <a:schemeClr val="accent4"/>
          </a:effectRef>
          <a:fontRef idx="minor">
            <a:schemeClr val="lt1"/>
          </a:fontRef>
        </p:style>
        <p:txBody>
          <a:bodyPr rtlCol="0" anchor="ctr"/>
          <a:lstStyle/>
          <a:p>
            <a:pPr algn="ctr"/>
            <a:r>
              <a:rPr lang="tr-TR" dirty="0">
                <a:ln w="0"/>
                <a:solidFill>
                  <a:schemeClr val="tx1"/>
                </a:solidFill>
                <a:effectLst>
                  <a:outerShdw blurRad="38100" dist="19050" dir="2700000" algn="tl" rotWithShape="0">
                    <a:schemeClr val="dk1">
                      <a:alpha val="40000"/>
                    </a:schemeClr>
                  </a:outerShdw>
                </a:effectLst>
              </a:rPr>
              <a:t>Rehberlik İlkeleri</a:t>
            </a:r>
          </a:p>
        </p:txBody>
      </p:sp>
      <p:sp>
        <p:nvSpPr>
          <p:cNvPr id="12" name="Oval 11">
            <a:hlinkClick r:id="rId8" action="ppaction://hlinksldjump"/>
          </p:cNvPr>
          <p:cNvSpPr/>
          <p:nvPr/>
        </p:nvSpPr>
        <p:spPr>
          <a:xfrm>
            <a:off x="7152291" y="4926290"/>
            <a:ext cx="1639613" cy="930166"/>
          </a:xfrm>
          <a:prstGeom prst="ellipse">
            <a:avLst/>
          </a:prstGeom>
          <a:effectLst>
            <a:innerShdw blurRad="63500" dist="50800" dir="16200000">
              <a:prstClr val="black">
                <a:alpha val="50000"/>
              </a:prstClr>
            </a:innerShdw>
          </a:effectLst>
        </p:spPr>
        <p:style>
          <a:lnRef idx="3">
            <a:schemeClr val="lt1"/>
          </a:lnRef>
          <a:fillRef idx="1">
            <a:schemeClr val="accent4"/>
          </a:fillRef>
          <a:effectRef idx="1">
            <a:schemeClr val="accent4"/>
          </a:effectRef>
          <a:fontRef idx="minor">
            <a:schemeClr val="lt1"/>
          </a:fontRef>
        </p:style>
        <p:txBody>
          <a:bodyPr rtlCol="0" anchor="ctr"/>
          <a:lstStyle/>
          <a:p>
            <a:pPr algn="ctr"/>
            <a:r>
              <a:rPr lang="tr-TR" dirty="0">
                <a:ln w="0"/>
                <a:solidFill>
                  <a:schemeClr val="tx1"/>
                </a:solidFill>
                <a:effectLst>
                  <a:outerShdw blurRad="38100" dist="19050" dir="2700000" algn="tl" rotWithShape="0">
                    <a:schemeClr val="dk1">
                      <a:alpha val="40000"/>
                    </a:schemeClr>
                  </a:outerShdw>
                </a:effectLst>
              </a:rPr>
              <a:t>Yanlış Bilinenler</a:t>
            </a:r>
          </a:p>
        </p:txBody>
      </p:sp>
      <p:sp>
        <p:nvSpPr>
          <p:cNvPr id="13" name="Dikdörtgen 12"/>
          <p:cNvSpPr/>
          <p:nvPr/>
        </p:nvSpPr>
        <p:spPr>
          <a:xfrm>
            <a:off x="3557753" y="2585982"/>
            <a:ext cx="5034455" cy="17337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Oval 7">
            <a:hlinkClick r:id="rId9" action="ppaction://hlinksldjump"/>
          </p:cNvPr>
          <p:cNvSpPr/>
          <p:nvPr/>
        </p:nvSpPr>
        <p:spPr>
          <a:xfrm>
            <a:off x="9359465" y="2585982"/>
            <a:ext cx="1545021" cy="930166"/>
          </a:xfrm>
          <a:prstGeom prst="ellipse">
            <a:avLst/>
          </a:prstGeom>
          <a:effectLst>
            <a:innerShdw blurRad="63500" dist="50800" dir="16200000">
              <a:prstClr val="black">
                <a:alpha val="50000"/>
              </a:prstClr>
            </a:inn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tr-TR" dirty="0">
                <a:ln w="0"/>
                <a:solidFill>
                  <a:schemeClr val="tx1"/>
                </a:solidFill>
                <a:effectLst>
                  <a:outerShdw blurRad="38100" dist="19050" dir="2700000" algn="tl" rotWithShape="0">
                    <a:schemeClr val="dk1">
                      <a:alpha val="40000"/>
                    </a:schemeClr>
                  </a:outerShdw>
                </a:effectLst>
              </a:rPr>
              <a:t>Kısacası</a:t>
            </a:r>
          </a:p>
        </p:txBody>
      </p:sp>
    </p:spTree>
    <p:extLst>
      <p:ext uri="{BB962C8B-B14F-4D97-AF65-F5344CB8AC3E}">
        <p14:creationId xmlns:p14="http://schemas.microsoft.com/office/powerpoint/2010/main" val="29917570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700752" cy="6858000"/>
          </a:xfrm>
          <a:prstGeom prst="rect">
            <a:avLst/>
          </a:prstGeom>
        </p:spPr>
      </p:pic>
      <p:sp>
        <p:nvSpPr>
          <p:cNvPr id="5" name="Dikdörtgen 4"/>
          <p:cNvSpPr/>
          <p:nvPr/>
        </p:nvSpPr>
        <p:spPr>
          <a:xfrm>
            <a:off x="1061548" y="504526"/>
            <a:ext cx="2974427" cy="830997"/>
          </a:xfrm>
          <a:prstGeom prst="rect">
            <a:avLst/>
          </a:prstGeom>
        </p:spPr>
        <p:txBody>
          <a:bodyPr wrap="square">
            <a:spAutoFit/>
          </a:bodyPr>
          <a:lstStyle/>
          <a:p>
            <a:pPr algn="ctr"/>
            <a:r>
              <a:rPr lang="tr-TR" sz="1600" b="1" dirty="0">
                <a:solidFill>
                  <a:schemeClr val="bg1"/>
                </a:solidFill>
              </a:rPr>
              <a:t>Bireyin sadece duygusal yanıyla ilgilenmez. Tüm gelişimi ile ilgilenir.</a:t>
            </a:r>
          </a:p>
        </p:txBody>
      </p:sp>
      <p:sp>
        <p:nvSpPr>
          <p:cNvPr id="6" name="Dikdörtgen 5"/>
          <p:cNvSpPr/>
          <p:nvPr/>
        </p:nvSpPr>
        <p:spPr>
          <a:xfrm>
            <a:off x="4656083" y="242916"/>
            <a:ext cx="3163614" cy="830997"/>
          </a:xfrm>
          <a:prstGeom prst="rect">
            <a:avLst/>
          </a:prstGeom>
        </p:spPr>
        <p:txBody>
          <a:bodyPr wrap="square">
            <a:spAutoFit/>
          </a:bodyPr>
          <a:lstStyle/>
          <a:p>
            <a:pPr algn="ctr"/>
            <a:r>
              <a:rPr lang="tr-TR" sz="1600" b="1" dirty="0">
                <a:solidFill>
                  <a:schemeClr val="bg1"/>
                </a:solidFill>
              </a:rPr>
              <a:t>Tek yönlü yapılan bir hizmet değildir. Karşılıklı etkileşime dayalıdır.</a:t>
            </a:r>
          </a:p>
        </p:txBody>
      </p:sp>
      <p:sp>
        <p:nvSpPr>
          <p:cNvPr id="7" name="Dikdörtgen 6"/>
          <p:cNvSpPr/>
          <p:nvPr/>
        </p:nvSpPr>
        <p:spPr>
          <a:xfrm>
            <a:off x="6490738" y="1778140"/>
            <a:ext cx="2826684" cy="584775"/>
          </a:xfrm>
          <a:prstGeom prst="rect">
            <a:avLst/>
          </a:prstGeom>
        </p:spPr>
        <p:txBody>
          <a:bodyPr wrap="square">
            <a:spAutoFit/>
          </a:bodyPr>
          <a:lstStyle/>
          <a:p>
            <a:pPr algn="ctr"/>
            <a:r>
              <a:rPr lang="tr-TR" sz="1600" b="1" dirty="0">
                <a:solidFill>
                  <a:schemeClr val="bg1"/>
                </a:solidFill>
              </a:rPr>
              <a:t>Sadece problemli öğrenciler için değildir.</a:t>
            </a:r>
          </a:p>
        </p:txBody>
      </p:sp>
      <p:sp>
        <p:nvSpPr>
          <p:cNvPr id="8" name="Dikdörtgen 7"/>
          <p:cNvSpPr/>
          <p:nvPr/>
        </p:nvSpPr>
        <p:spPr>
          <a:xfrm>
            <a:off x="128579" y="2489039"/>
            <a:ext cx="2570127" cy="338554"/>
          </a:xfrm>
          <a:prstGeom prst="rect">
            <a:avLst/>
          </a:prstGeom>
        </p:spPr>
        <p:txBody>
          <a:bodyPr wrap="none">
            <a:spAutoFit/>
          </a:bodyPr>
          <a:lstStyle/>
          <a:p>
            <a:pPr algn="ctr"/>
            <a:r>
              <a:rPr lang="tr-TR" sz="1600" b="1" dirty="0">
                <a:solidFill>
                  <a:schemeClr val="bg1"/>
                </a:solidFill>
              </a:rPr>
              <a:t>Bireyin yerine karar vermez.</a:t>
            </a:r>
          </a:p>
        </p:txBody>
      </p:sp>
      <p:sp>
        <p:nvSpPr>
          <p:cNvPr id="9" name="Dikdörtgen 8"/>
          <p:cNvSpPr/>
          <p:nvPr/>
        </p:nvSpPr>
        <p:spPr>
          <a:xfrm>
            <a:off x="799040" y="4302129"/>
            <a:ext cx="2653607" cy="923330"/>
          </a:xfrm>
          <a:prstGeom prst="rect">
            <a:avLst/>
          </a:prstGeom>
        </p:spPr>
        <p:txBody>
          <a:bodyPr wrap="square">
            <a:spAutoFit/>
          </a:bodyPr>
          <a:lstStyle/>
          <a:p>
            <a:pPr algn="ctr"/>
            <a:r>
              <a:rPr lang="tr-TR" b="1" dirty="0">
                <a:solidFill>
                  <a:schemeClr val="bg1"/>
                </a:solidFill>
              </a:rPr>
              <a:t>Her türlü problemi çözecek sihirli bir güce sahip değildir.</a:t>
            </a:r>
          </a:p>
        </p:txBody>
      </p:sp>
      <p:sp>
        <p:nvSpPr>
          <p:cNvPr id="10" name="Dikdörtgen 9"/>
          <p:cNvSpPr/>
          <p:nvPr/>
        </p:nvSpPr>
        <p:spPr>
          <a:xfrm>
            <a:off x="4002761" y="5514568"/>
            <a:ext cx="2487977" cy="646331"/>
          </a:xfrm>
          <a:prstGeom prst="rect">
            <a:avLst/>
          </a:prstGeom>
        </p:spPr>
        <p:txBody>
          <a:bodyPr wrap="square">
            <a:spAutoFit/>
          </a:bodyPr>
          <a:lstStyle/>
          <a:p>
            <a:pPr algn="ctr"/>
            <a:r>
              <a:rPr lang="tr-TR" b="1" dirty="0">
                <a:solidFill>
                  <a:schemeClr val="bg1"/>
                </a:solidFill>
              </a:rPr>
              <a:t>Bir öğrenme konusu veya ders değildir.</a:t>
            </a:r>
          </a:p>
        </p:txBody>
      </p:sp>
      <p:sp>
        <p:nvSpPr>
          <p:cNvPr id="11" name="Metin kutusu 10"/>
          <p:cNvSpPr txBox="1"/>
          <p:nvPr/>
        </p:nvSpPr>
        <p:spPr>
          <a:xfrm>
            <a:off x="9033641" y="5225459"/>
            <a:ext cx="3158359" cy="1200329"/>
          </a:xfrm>
          <a:prstGeom prst="rect">
            <a:avLst/>
          </a:prstGeom>
          <a:noFill/>
        </p:spPr>
        <p:txBody>
          <a:bodyPr wrap="square" rtlCol="0">
            <a:spAutoFit/>
          </a:bodyPr>
          <a:lstStyle/>
          <a:p>
            <a:pPr algn="ctr"/>
            <a:r>
              <a:rPr lang="tr-TR" sz="3600" b="1" spc="300" dirty="0">
                <a:solidFill>
                  <a:schemeClr val="accent5">
                    <a:lumMod val="75000"/>
                  </a:schemeClr>
                </a:solidFill>
                <a:latin typeface="All Caps" pitchFamily="2" charset="0"/>
              </a:rPr>
              <a:t>REHBERLİK </a:t>
            </a:r>
          </a:p>
          <a:p>
            <a:pPr algn="ctr"/>
            <a:r>
              <a:rPr lang="tr-TR" sz="3600" b="1" spc="300" dirty="0">
                <a:solidFill>
                  <a:schemeClr val="accent5">
                    <a:lumMod val="75000"/>
                  </a:schemeClr>
                </a:solidFill>
                <a:latin typeface="All Caps" pitchFamily="2" charset="0"/>
              </a:rPr>
              <a:t>HİZMETİ</a:t>
            </a:r>
          </a:p>
        </p:txBody>
      </p:sp>
    </p:spTree>
    <p:extLst>
      <p:ext uri="{BB962C8B-B14F-4D97-AF65-F5344CB8AC3E}">
        <p14:creationId xmlns:p14="http://schemas.microsoft.com/office/powerpoint/2010/main" val="9734340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Unvan 1"/>
          <p:cNvSpPr>
            <a:spLocks noGrp="1"/>
          </p:cNvSpPr>
          <p:nvPr>
            <p:ph type="title"/>
          </p:nvPr>
        </p:nvSpPr>
        <p:spPr>
          <a:xfrm>
            <a:off x="649013" y="1531774"/>
            <a:ext cx="4774325" cy="801523"/>
          </a:xfrm>
          <a:effectLst>
            <a:innerShdw blurRad="63500" dist="50800" dir="18900000">
              <a:prstClr val="black">
                <a:alpha val="50000"/>
              </a:prstClr>
            </a:innerShdw>
          </a:effectLst>
        </p:spPr>
        <p:style>
          <a:lnRef idx="2">
            <a:schemeClr val="dk1"/>
          </a:lnRef>
          <a:fillRef idx="1">
            <a:schemeClr val="lt1"/>
          </a:fillRef>
          <a:effectRef idx="0">
            <a:schemeClr val="dk1"/>
          </a:effectRef>
          <a:fontRef idx="minor">
            <a:schemeClr val="dk1"/>
          </a:fontRef>
        </p:style>
        <p:txBody>
          <a:bodyPr/>
          <a:lstStyle/>
          <a:p>
            <a:r>
              <a:rPr lang="tr-TR" dirty="0"/>
              <a:t>Rehberliğin Amacı</a:t>
            </a:r>
          </a:p>
        </p:txBody>
      </p:sp>
      <p:pic>
        <p:nvPicPr>
          <p:cNvPr id="4" name="İçerik Yer Tutucusu 3"/>
          <p:cNvPicPr>
            <a:picLocks noGrp="1" noChangeAspect="1"/>
          </p:cNvPicPr>
          <p:nvPr>
            <p:ph idx="1"/>
          </p:nvPr>
        </p:nvPicPr>
        <p:blipFill>
          <a:blip r:embed="rId3"/>
          <a:stretch>
            <a:fillRect/>
          </a:stretch>
        </p:blipFill>
        <p:spPr>
          <a:xfrm>
            <a:off x="6794938" y="2333297"/>
            <a:ext cx="4160074" cy="4206605"/>
          </a:xfrm>
          <a:prstGeom prst="rect">
            <a:avLst/>
          </a:prstGeom>
        </p:spPr>
      </p:pic>
      <p:sp>
        <p:nvSpPr>
          <p:cNvPr id="5" name="Dikdörtgen 4"/>
          <p:cNvSpPr/>
          <p:nvPr/>
        </p:nvSpPr>
        <p:spPr>
          <a:xfrm>
            <a:off x="-11825" y="2453853"/>
            <a:ext cx="6096000" cy="4247317"/>
          </a:xfrm>
          <a:prstGeom prst="rect">
            <a:avLst/>
          </a:prstGeom>
        </p:spPr>
        <p:txBody>
          <a:bodyPr>
            <a:spAutoFit/>
          </a:bodyPr>
          <a:lstStyle/>
          <a:p>
            <a:pPr algn="ctr"/>
            <a:r>
              <a:rPr lang="tr-TR" dirty="0"/>
              <a:t>Ben kimim ?</a:t>
            </a:r>
          </a:p>
          <a:p>
            <a:pPr algn="ctr"/>
            <a:endParaRPr lang="tr-TR" dirty="0"/>
          </a:p>
          <a:p>
            <a:pPr algn="ctr"/>
            <a:r>
              <a:rPr lang="tr-TR" dirty="0"/>
              <a:t>Güçlü ve zayıf yönlerim neler ?</a:t>
            </a:r>
          </a:p>
          <a:p>
            <a:pPr algn="ctr"/>
            <a:endParaRPr lang="tr-TR" dirty="0"/>
          </a:p>
          <a:p>
            <a:pPr algn="ctr"/>
            <a:r>
              <a:rPr lang="tr-TR" dirty="0"/>
              <a:t>İlgilerim nedir ?</a:t>
            </a:r>
          </a:p>
          <a:p>
            <a:pPr algn="ctr"/>
            <a:endParaRPr lang="tr-TR" dirty="0"/>
          </a:p>
          <a:p>
            <a:pPr algn="ctr"/>
            <a:r>
              <a:rPr lang="tr-TR" dirty="0"/>
              <a:t>Çevremdeki olanaklar neler ?</a:t>
            </a:r>
          </a:p>
          <a:p>
            <a:pPr algn="ctr"/>
            <a:endParaRPr lang="tr-TR" dirty="0"/>
          </a:p>
          <a:p>
            <a:pPr algn="ctr"/>
            <a:r>
              <a:rPr lang="tr-TR" dirty="0"/>
              <a:t>Neler yapabilirim ?</a:t>
            </a:r>
          </a:p>
          <a:p>
            <a:pPr algn="ctr"/>
            <a:endParaRPr lang="tr-TR" dirty="0"/>
          </a:p>
          <a:p>
            <a:pPr algn="ctr"/>
            <a:r>
              <a:rPr lang="tr-TR" dirty="0"/>
              <a:t>Sınırlılıklarım neler ?</a:t>
            </a:r>
          </a:p>
          <a:p>
            <a:pPr algn="ctr"/>
            <a:endParaRPr lang="tr-TR" dirty="0"/>
          </a:p>
          <a:p>
            <a:pPr algn="ctr"/>
            <a:r>
              <a:rPr lang="tr-TR" dirty="0"/>
              <a:t>Amaçlarıma ulaşmak için ne yapmalıyım ?</a:t>
            </a:r>
          </a:p>
          <a:p>
            <a:pPr algn="ctr"/>
            <a:endParaRPr lang="tr-TR" dirty="0"/>
          </a:p>
          <a:p>
            <a:pPr algn="ctr"/>
            <a:r>
              <a:rPr lang="tr-TR" dirty="0"/>
              <a:t>Gibi sorulara yanıt bulmak rehberlik servisinin amaçlarındandır.</a:t>
            </a:r>
          </a:p>
        </p:txBody>
      </p:sp>
    </p:spTree>
    <p:extLst>
      <p:ext uri="{BB962C8B-B14F-4D97-AF65-F5344CB8AC3E}">
        <p14:creationId xmlns:p14="http://schemas.microsoft.com/office/powerpoint/2010/main" val="16644421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338348" y="380890"/>
            <a:ext cx="5515303" cy="1325563"/>
          </a:xfrm>
          <a:blipFill>
            <a:blip r:embed="rId2"/>
            <a:tile tx="0" ty="0" sx="100000" sy="100000" flip="none" algn="tl"/>
          </a:blipFill>
        </p:spPr>
        <p:txBody>
          <a:bodyPr/>
          <a:lstStyle/>
          <a:p>
            <a:pPr algn="ctr"/>
            <a:r>
              <a:rPr lang="tr-TR"/>
              <a:t>KISACASI</a:t>
            </a:r>
            <a:endParaRPr lang="tr-TR" dirty="0"/>
          </a:p>
        </p:txBody>
      </p:sp>
      <p:sp>
        <p:nvSpPr>
          <p:cNvPr id="3" name="İçerik Yer Tutucusu 2"/>
          <p:cNvSpPr>
            <a:spLocks noGrp="1"/>
          </p:cNvSpPr>
          <p:nvPr>
            <p:ph idx="1"/>
          </p:nvPr>
        </p:nvSpPr>
        <p:spPr>
          <a:xfrm>
            <a:off x="4260630" y="2506662"/>
            <a:ext cx="3670738" cy="4351338"/>
          </a:xfrm>
          <a:ln>
            <a:solidFill>
              <a:srgbClr val="C00000"/>
            </a:solidFill>
          </a:ln>
          <a:scene3d>
            <a:camera prst="perspectiveBelow"/>
            <a:lightRig rig="threePt" dir="t"/>
          </a:scene3d>
        </p:spPr>
        <p:txBody>
          <a:bodyPr>
            <a:normAutofit/>
          </a:bodyPr>
          <a:lstStyle/>
          <a:p>
            <a:pPr marL="0" indent="0" algn="ctr">
              <a:buNone/>
            </a:pPr>
            <a:r>
              <a:rPr lang="tr-TR" sz="4000"/>
              <a:t>Kendimin farkına varıp, kendimi gerçekleştirmek için        REHBERLİK</a:t>
            </a:r>
            <a:endParaRPr lang="tr-TR" sz="4000" dirty="0"/>
          </a:p>
        </p:txBody>
      </p:sp>
    </p:spTree>
    <p:extLst>
      <p:ext uri="{BB962C8B-B14F-4D97-AF65-F5344CB8AC3E}">
        <p14:creationId xmlns:p14="http://schemas.microsoft.com/office/powerpoint/2010/main" val="32708654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Alt Başlık 2">
            <a:extLst>
              <a:ext uri="{FF2B5EF4-FFF2-40B4-BE49-F238E27FC236}">
                <a16:creationId xmlns:a16="http://schemas.microsoft.com/office/drawing/2014/main" id="{82CBCEF0-C673-49FC-B2DC-5A8371473150}"/>
              </a:ext>
            </a:extLst>
          </p:cNvPr>
          <p:cNvSpPr>
            <a:spLocks noGrp="1"/>
          </p:cNvSpPr>
          <p:nvPr>
            <p:ph type="subTitle" idx="1"/>
          </p:nvPr>
        </p:nvSpPr>
        <p:spPr>
          <a:xfrm>
            <a:off x="8223380" y="5085184"/>
            <a:ext cx="3794449" cy="1772816"/>
          </a:xfrm>
        </p:spPr>
        <p:txBody>
          <a:bodyPr>
            <a:normAutofit/>
          </a:bodyPr>
          <a:lstStyle/>
          <a:p>
            <a:r>
              <a:rPr lang="tr-TR" sz="2800" dirty="0">
                <a:solidFill>
                  <a:srgbClr val="800000"/>
                </a:solidFill>
                <a:latin typeface="BatangChe" panose="02030609000101010101" pitchFamily="49" charset="-127"/>
                <a:ea typeface="BatangChe" panose="02030609000101010101" pitchFamily="49" charset="-127"/>
              </a:rPr>
              <a:t>PSİKOLOJİK DANIŞMAN</a:t>
            </a:r>
          </a:p>
          <a:p>
            <a:r>
              <a:rPr lang="tr-TR" dirty="0">
                <a:latin typeface="BatangChe" panose="02030609000101010101" pitchFamily="49" charset="-127"/>
                <a:ea typeface="BatangChe" panose="02030609000101010101" pitchFamily="49" charset="-127"/>
              </a:rPr>
              <a:t>ELİF DEVECİ</a:t>
            </a:r>
          </a:p>
          <a:p>
            <a:r>
              <a:rPr lang="tr-TR" dirty="0">
                <a:latin typeface="BatangChe" panose="02030609000101010101" pitchFamily="49" charset="-127"/>
                <a:ea typeface="BatangChe" panose="02030609000101010101" pitchFamily="49" charset="-127"/>
              </a:rPr>
              <a:t>VAKKAS ÇELİK</a:t>
            </a:r>
          </a:p>
        </p:txBody>
      </p:sp>
    </p:spTree>
    <p:extLst>
      <p:ext uri="{BB962C8B-B14F-4D97-AF65-F5344CB8AC3E}">
        <p14:creationId xmlns:p14="http://schemas.microsoft.com/office/powerpoint/2010/main" val="31828993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Unvan 1"/>
          <p:cNvSpPr>
            <a:spLocks noGrp="1"/>
          </p:cNvSpPr>
          <p:nvPr>
            <p:ph type="title"/>
          </p:nvPr>
        </p:nvSpPr>
        <p:spPr>
          <a:xfrm>
            <a:off x="381000" y="1497724"/>
            <a:ext cx="6051331" cy="1028537"/>
          </a:xfrm>
          <a:scene3d>
            <a:camera prst="orthographicFront"/>
            <a:lightRig rig="threePt" dir="t"/>
          </a:scene3d>
          <a:sp3d>
            <a:bevelT w="101600" prst="riblet"/>
          </a:sp3d>
        </p:spPr>
        <p:style>
          <a:lnRef idx="2">
            <a:schemeClr val="dk1"/>
          </a:lnRef>
          <a:fillRef idx="1">
            <a:schemeClr val="lt1"/>
          </a:fillRef>
          <a:effectRef idx="0">
            <a:schemeClr val="dk1"/>
          </a:effectRef>
          <a:fontRef idx="minor">
            <a:schemeClr val="dk1"/>
          </a:fontRef>
        </p:style>
        <p:txBody>
          <a:bodyPr/>
          <a:lstStyle/>
          <a:p>
            <a:pPr algn="ctr"/>
            <a:r>
              <a:rPr lang="tr-TR" dirty="0"/>
              <a:t>Neden Rehberlik?</a:t>
            </a:r>
          </a:p>
        </p:txBody>
      </p:sp>
      <p:sp>
        <p:nvSpPr>
          <p:cNvPr id="3" name="İçerik Yer Tutucusu 2"/>
          <p:cNvSpPr>
            <a:spLocks noGrp="1"/>
          </p:cNvSpPr>
          <p:nvPr>
            <p:ph idx="1"/>
          </p:nvPr>
        </p:nvSpPr>
        <p:spPr>
          <a:xfrm>
            <a:off x="381000" y="2995447"/>
            <a:ext cx="6492766" cy="3717543"/>
          </a:xfrm>
          <a:solidFill>
            <a:schemeClr val="bg1"/>
          </a:solidFill>
        </p:spPr>
        <p:txBody>
          <a:bodyPr/>
          <a:lstStyle/>
          <a:p>
            <a:r>
              <a:rPr lang="tr-TR" dirty="0"/>
              <a:t>Bireyi tanımak, onu kendisine  tanıtmak, problemlerini çözmesi,  gerçekçi kararlar alması, kapasitesini  geliştirmesi, çevresi ile dengeli ve  sağlıklı bir şekilde uyum sağlaması ve  böylece kendini gerçekleştirmesi için  uzman kişilerce bireye yapılan sistemli,  bilimsel ve profesyonel bir yardım  sürecidir.</a:t>
            </a:r>
          </a:p>
        </p:txBody>
      </p:sp>
      <p:pic>
        <p:nvPicPr>
          <p:cNvPr id="4" name="Resim 3"/>
          <p:cNvPicPr>
            <a:picLocks noChangeAspect="1"/>
          </p:cNvPicPr>
          <p:nvPr/>
        </p:nvPicPr>
        <p:blipFill>
          <a:blip r:embed="rId3"/>
          <a:stretch>
            <a:fillRect/>
          </a:stretch>
        </p:blipFill>
        <p:spPr>
          <a:xfrm>
            <a:off x="7452958" y="1873142"/>
            <a:ext cx="4276588" cy="425964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1494949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Unvan 3"/>
          <p:cNvSpPr>
            <a:spLocks noGrp="1"/>
          </p:cNvSpPr>
          <p:nvPr>
            <p:ph type="ctrTitle"/>
          </p:nvPr>
        </p:nvSpPr>
        <p:spPr>
          <a:xfrm>
            <a:off x="520262" y="1781503"/>
            <a:ext cx="11114689" cy="1962424"/>
          </a:xfrm>
          <a:ln/>
        </p:spPr>
        <p:style>
          <a:lnRef idx="2">
            <a:schemeClr val="dk1"/>
          </a:lnRef>
          <a:fillRef idx="1">
            <a:schemeClr val="lt1"/>
          </a:fillRef>
          <a:effectRef idx="0">
            <a:schemeClr val="dk1"/>
          </a:effectRef>
          <a:fontRef idx="minor">
            <a:schemeClr val="dk1"/>
          </a:fontRef>
        </p:style>
        <p:txBody>
          <a:bodyPr>
            <a:normAutofit/>
          </a:bodyPr>
          <a:lstStyle/>
          <a:p>
            <a:r>
              <a:rPr lang="de-DE" dirty="0"/>
              <a:t>HANGi KONULAR DA  YARDIM                                    ALABİLİRSİNİZ</a:t>
            </a:r>
            <a:r>
              <a:rPr lang="tr-TR" dirty="0"/>
              <a:t> ?</a:t>
            </a:r>
          </a:p>
        </p:txBody>
      </p:sp>
      <p:sp>
        <p:nvSpPr>
          <p:cNvPr id="5" name="Alt Başlık 4"/>
          <p:cNvSpPr>
            <a:spLocks noGrp="1"/>
          </p:cNvSpPr>
          <p:nvPr>
            <p:ph type="subTitle" idx="1"/>
          </p:nvPr>
        </p:nvSpPr>
        <p:spPr>
          <a:xfrm>
            <a:off x="1229709" y="4390314"/>
            <a:ext cx="2264979" cy="1655762"/>
          </a:xfrm>
          <a:solidFill>
            <a:srgbClr val="FFFF00"/>
          </a:solidFill>
          <a:ln>
            <a:solidFill>
              <a:srgbClr val="FFFF00"/>
            </a:solidFill>
          </a:ln>
          <a:scene3d>
            <a:camera prst="orthographicFront"/>
            <a:lightRig rig="threePt" dir="t"/>
          </a:scene3d>
          <a:sp3d>
            <a:bevelT/>
          </a:sp3d>
        </p:spPr>
        <p:txBody>
          <a:bodyPr/>
          <a:lstStyle/>
          <a:p>
            <a:endParaRPr lang="tr-TR" dirty="0">
              <a:solidFill>
                <a:srgbClr val="0563C1"/>
              </a:solidFill>
              <a:hlinkClick r:id="rId3" action="ppaction://hlinksldjump">
                <a:extLst>
                  <a:ext uri="{A12FA001-AC4F-418D-AE19-62706E023703}">
                    <ahyp:hlinkClr xmlns:ahyp="http://schemas.microsoft.com/office/drawing/2018/hyperlinkcolor" val="tx"/>
                  </a:ext>
                </a:extLst>
              </a:hlinkClick>
            </a:endParaRPr>
          </a:p>
          <a:p>
            <a:r>
              <a:rPr lang="tr-TR" dirty="0">
                <a:hlinkClick r:id="rId3" action="ppaction://hlinksldjump">
                  <a:extLst>
                    <a:ext uri="{A12FA001-AC4F-418D-AE19-62706E023703}">
                      <ahyp:hlinkClr xmlns:ahyp="http://schemas.microsoft.com/office/drawing/2018/hyperlinkcolor" val="tx"/>
                    </a:ext>
                  </a:extLst>
                </a:hlinkClick>
              </a:rPr>
              <a:t>EĞİTSEL REHBERLİK</a:t>
            </a:r>
          </a:p>
        </p:txBody>
      </p:sp>
      <p:sp>
        <p:nvSpPr>
          <p:cNvPr id="6" name="Alt Başlık 4">
            <a:hlinkClick r:id="rId4" action="ppaction://hlinksldjump"/>
          </p:cNvPr>
          <p:cNvSpPr txBox="1">
            <a:spLocks/>
          </p:cNvSpPr>
          <p:nvPr/>
        </p:nvSpPr>
        <p:spPr>
          <a:xfrm>
            <a:off x="8422923" y="4390314"/>
            <a:ext cx="2264979" cy="1655762"/>
          </a:xfrm>
          <a:prstGeom prst="rect">
            <a:avLst/>
          </a:prstGeom>
          <a:solidFill>
            <a:schemeClr val="accent2">
              <a:lumMod val="60000"/>
              <a:lumOff val="40000"/>
            </a:schemeClr>
          </a:solidFill>
          <a:ln>
            <a:solidFill>
              <a:srgbClr val="FFFF00"/>
            </a:solidFill>
          </a:ln>
          <a:scene3d>
            <a:camera prst="orthographicFront"/>
            <a:lightRig rig="threePt" dir="t"/>
          </a:scene3d>
          <a:sp3d>
            <a:bevelT/>
          </a:sp3d>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tr-TR" dirty="0"/>
          </a:p>
          <a:p>
            <a:r>
              <a:rPr lang="tr-TR" u="sng" dirty="0"/>
              <a:t>MESLEKİ REHBERLİK</a:t>
            </a:r>
          </a:p>
        </p:txBody>
      </p:sp>
      <p:sp>
        <p:nvSpPr>
          <p:cNvPr id="7" name="Alt Başlık 4">
            <a:hlinkClick r:id="rId5" action="ppaction://hlinksldjump"/>
          </p:cNvPr>
          <p:cNvSpPr txBox="1">
            <a:spLocks/>
          </p:cNvSpPr>
          <p:nvPr/>
        </p:nvSpPr>
        <p:spPr>
          <a:xfrm>
            <a:off x="4826316" y="4390314"/>
            <a:ext cx="2264979" cy="1655762"/>
          </a:xfrm>
          <a:prstGeom prst="rect">
            <a:avLst/>
          </a:prstGeom>
          <a:solidFill>
            <a:schemeClr val="accent1">
              <a:lumMod val="60000"/>
              <a:lumOff val="40000"/>
            </a:schemeClr>
          </a:solidFill>
          <a:ln>
            <a:solidFill>
              <a:srgbClr val="FFFF00"/>
            </a:solidFill>
          </a:ln>
          <a:scene3d>
            <a:camera prst="orthographicFront"/>
            <a:lightRig rig="threePt" dir="t"/>
          </a:scene3d>
          <a:sp3d>
            <a:bevelT/>
          </a:sp3d>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tr-TR" dirty="0"/>
          </a:p>
          <a:p>
            <a:r>
              <a:rPr lang="tr-TR" u="sng" dirty="0"/>
              <a:t>KİŞİSEL REHBERLİK</a:t>
            </a:r>
          </a:p>
        </p:txBody>
      </p:sp>
    </p:spTree>
    <p:extLst>
      <p:ext uri="{BB962C8B-B14F-4D97-AF65-F5344CB8AC3E}">
        <p14:creationId xmlns:p14="http://schemas.microsoft.com/office/powerpoint/2010/main" val="107008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Unvan 1"/>
          <p:cNvSpPr>
            <a:spLocks noGrp="1"/>
          </p:cNvSpPr>
          <p:nvPr>
            <p:ph type="title"/>
          </p:nvPr>
        </p:nvSpPr>
        <p:spPr>
          <a:xfrm>
            <a:off x="6261539" y="254767"/>
            <a:ext cx="4742792" cy="1325563"/>
          </a:xfrm>
        </p:spPr>
        <p:txBody>
          <a:bodyPr/>
          <a:lstStyle/>
          <a:p>
            <a:pPr algn="ctr"/>
            <a:r>
              <a:rPr lang="tr-TR" dirty="0"/>
              <a:t>Eğitsel Rehberlik</a:t>
            </a:r>
          </a:p>
        </p:txBody>
      </p:sp>
      <p:sp>
        <p:nvSpPr>
          <p:cNvPr id="6" name="Metin kutusu 5"/>
          <p:cNvSpPr txBox="1"/>
          <p:nvPr/>
        </p:nvSpPr>
        <p:spPr>
          <a:xfrm>
            <a:off x="5763611" y="1821816"/>
            <a:ext cx="5738648" cy="52322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tr-TR" sz="2800" dirty="0"/>
              <a:t>Verimli ders çalışma teknikleri</a:t>
            </a:r>
          </a:p>
        </p:txBody>
      </p:sp>
      <p:sp>
        <p:nvSpPr>
          <p:cNvPr id="7" name="Metin kutusu 6"/>
          <p:cNvSpPr txBox="1"/>
          <p:nvPr/>
        </p:nvSpPr>
        <p:spPr>
          <a:xfrm>
            <a:off x="5763611" y="2695322"/>
            <a:ext cx="5738648" cy="52322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tr-TR" sz="2800" dirty="0"/>
              <a:t>Test Çözme Teknikleri</a:t>
            </a:r>
          </a:p>
        </p:txBody>
      </p:sp>
      <p:sp>
        <p:nvSpPr>
          <p:cNvPr id="9" name="Dikdörtgen 8"/>
          <p:cNvSpPr/>
          <p:nvPr/>
        </p:nvSpPr>
        <p:spPr>
          <a:xfrm>
            <a:off x="5763611" y="4430108"/>
            <a:ext cx="5738648" cy="52322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tr-TR" sz="2800" dirty="0"/>
              <a:t>Öğrenme stilleri</a:t>
            </a:r>
          </a:p>
        </p:txBody>
      </p:sp>
      <p:sp>
        <p:nvSpPr>
          <p:cNvPr id="11" name="Dikdörtgen 10"/>
          <p:cNvSpPr/>
          <p:nvPr/>
        </p:nvSpPr>
        <p:spPr>
          <a:xfrm>
            <a:off x="5763611" y="5303614"/>
            <a:ext cx="5738648" cy="52322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tr-TR" sz="2800" dirty="0"/>
              <a:t>Sınav Kaygısı</a:t>
            </a:r>
          </a:p>
        </p:txBody>
      </p:sp>
      <p:sp>
        <p:nvSpPr>
          <p:cNvPr id="12" name="Dikdörtgen 11"/>
          <p:cNvSpPr/>
          <p:nvPr/>
        </p:nvSpPr>
        <p:spPr>
          <a:xfrm>
            <a:off x="5763611" y="3556602"/>
            <a:ext cx="5738648" cy="52322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tr-TR" sz="2800" dirty="0"/>
              <a:t>Motivasyon</a:t>
            </a:r>
          </a:p>
        </p:txBody>
      </p:sp>
    </p:spTree>
    <p:extLst>
      <p:ext uri="{BB962C8B-B14F-4D97-AF65-F5344CB8AC3E}">
        <p14:creationId xmlns:p14="http://schemas.microsoft.com/office/powerpoint/2010/main" val="27875838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gradFill>
        <a:effectLst/>
      </p:bgPr>
    </p:bg>
    <p:spTree>
      <p:nvGrpSpPr>
        <p:cNvPr id="1" name=""/>
        <p:cNvGrpSpPr/>
        <p:nvPr/>
      </p:nvGrpSpPr>
      <p:grpSpPr>
        <a:xfrm>
          <a:off x="0" y="0"/>
          <a:ext cx="0" cy="0"/>
          <a:chOff x="0" y="0"/>
          <a:chExt cx="0" cy="0"/>
        </a:xfrm>
      </p:grpSpPr>
      <p:sp>
        <p:nvSpPr>
          <p:cNvPr id="8" name="Unvan 7"/>
          <p:cNvSpPr>
            <a:spLocks noGrp="1"/>
          </p:cNvSpPr>
          <p:nvPr>
            <p:ph type="title"/>
          </p:nvPr>
        </p:nvSpPr>
        <p:spPr>
          <a:xfrm>
            <a:off x="839788" y="457200"/>
            <a:ext cx="5009219" cy="1087821"/>
          </a:xfrm>
        </p:spPr>
        <p:txBody>
          <a:bodyPr>
            <a:normAutofit/>
          </a:bodyPr>
          <a:lstStyle/>
          <a:p>
            <a:r>
              <a:rPr lang="tr-TR" sz="4400" dirty="0"/>
              <a:t>Kişisel Rehberlik</a:t>
            </a:r>
          </a:p>
        </p:txBody>
      </p:sp>
      <p:pic>
        <p:nvPicPr>
          <p:cNvPr id="11" name="İçerik Yer Tutucusu 10"/>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288685" y="1306468"/>
            <a:ext cx="3961205" cy="4235539"/>
          </a:xfrm>
        </p:spPr>
      </p:pic>
      <p:sp>
        <p:nvSpPr>
          <p:cNvPr id="10" name="Metin Yer Tutucusu 9"/>
          <p:cNvSpPr>
            <a:spLocks noGrp="1"/>
          </p:cNvSpPr>
          <p:nvPr>
            <p:ph type="body" sz="half" idx="2"/>
          </p:nvPr>
        </p:nvSpPr>
        <p:spPr>
          <a:xfrm>
            <a:off x="719848" y="1910909"/>
            <a:ext cx="5939384" cy="575441"/>
          </a:xfrm>
        </p:spPr>
        <p:style>
          <a:lnRef idx="2">
            <a:schemeClr val="dk1"/>
          </a:lnRef>
          <a:fillRef idx="1">
            <a:schemeClr val="lt1"/>
          </a:fillRef>
          <a:effectRef idx="0">
            <a:schemeClr val="dk1"/>
          </a:effectRef>
          <a:fontRef idx="minor">
            <a:schemeClr val="dk1"/>
          </a:fontRef>
        </p:style>
        <p:txBody>
          <a:bodyPr>
            <a:normAutofit/>
          </a:bodyPr>
          <a:lstStyle/>
          <a:p>
            <a:r>
              <a:rPr lang="it-IT" sz="2800" dirty="0"/>
              <a:t>Sosyal ilişkiler ile ilgili problemler</a:t>
            </a:r>
            <a:endParaRPr lang="tr-TR" sz="2800" dirty="0"/>
          </a:p>
        </p:txBody>
      </p:sp>
      <p:sp>
        <p:nvSpPr>
          <p:cNvPr id="12" name="Metin Yer Tutucusu 9"/>
          <p:cNvSpPr txBox="1">
            <a:spLocks/>
          </p:cNvSpPr>
          <p:nvPr/>
        </p:nvSpPr>
        <p:spPr>
          <a:xfrm>
            <a:off x="719848" y="2852238"/>
            <a:ext cx="5939384" cy="575441"/>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dk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dk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dk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dk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dk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dk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dk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dk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dk1"/>
                </a:solidFill>
                <a:latin typeface="+mn-lt"/>
                <a:ea typeface="+mn-ea"/>
                <a:cs typeface="+mn-cs"/>
              </a:defRPr>
            </a:lvl9pPr>
          </a:lstStyle>
          <a:p>
            <a:r>
              <a:rPr lang="it-IT" sz="2800" dirty="0"/>
              <a:t>Korku ve kaygı ile ilgili problemler</a:t>
            </a:r>
            <a:endParaRPr lang="tr-TR" sz="2800" dirty="0"/>
          </a:p>
        </p:txBody>
      </p:sp>
      <p:sp>
        <p:nvSpPr>
          <p:cNvPr id="13" name="Metin Yer Tutucusu 9"/>
          <p:cNvSpPr txBox="1">
            <a:spLocks/>
          </p:cNvSpPr>
          <p:nvPr/>
        </p:nvSpPr>
        <p:spPr>
          <a:xfrm>
            <a:off x="719848" y="3930947"/>
            <a:ext cx="5939384" cy="575441"/>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dk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dk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dk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dk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dk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dk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dk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dk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dk1"/>
                </a:solidFill>
                <a:latin typeface="+mn-lt"/>
                <a:ea typeface="+mn-ea"/>
                <a:cs typeface="+mn-cs"/>
              </a:defRPr>
            </a:lvl9pPr>
          </a:lstStyle>
          <a:p>
            <a:r>
              <a:rPr lang="it-IT" sz="2800" dirty="0"/>
              <a:t>Kendine güvensizlik ile ilgili problemler</a:t>
            </a:r>
            <a:endParaRPr lang="tr-TR" sz="2800" dirty="0"/>
          </a:p>
        </p:txBody>
      </p:sp>
      <p:sp>
        <p:nvSpPr>
          <p:cNvPr id="14" name="Metin Yer Tutucusu 9"/>
          <p:cNvSpPr txBox="1">
            <a:spLocks/>
          </p:cNvSpPr>
          <p:nvPr/>
        </p:nvSpPr>
        <p:spPr>
          <a:xfrm>
            <a:off x="719848" y="4891740"/>
            <a:ext cx="5939384" cy="575441"/>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dk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dk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dk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dk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dk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dk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dk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dk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dk1"/>
                </a:solidFill>
                <a:latin typeface="+mn-lt"/>
                <a:ea typeface="+mn-ea"/>
                <a:cs typeface="+mn-cs"/>
              </a:defRPr>
            </a:lvl9pPr>
          </a:lstStyle>
          <a:p>
            <a:r>
              <a:rPr lang="it-IT" sz="2800" dirty="0"/>
              <a:t>İdeallerle ilgili problemler</a:t>
            </a:r>
            <a:endParaRPr lang="tr-TR" sz="2800" dirty="0"/>
          </a:p>
        </p:txBody>
      </p:sp>
      <p:sp>
        <p:nvSpPr>
          <p:cNvPr id="15" name="Metin Yer Tutucusu 9"/>
          <p:cNvSpPr txBox="1">
            <a:spLocks/>
          </p:cNvSpPr>
          <p:nvPr/>
        </p:nvSpPr>
        <p:spPr>
          <a:xfrm>
            <a:off x="719848" y="5852533"/>
            <a:ext cx="5939384" cy="575441"/>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dk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dk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dk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dk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dk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dk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dk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dk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dk1"/>
                </a:solidFill>
                <a:latin typeface="+mn-lt"/>
                <a:ea typeface="+mn-ea"/>
                <a:cs typeface="+mn-cs"/>
              </a:defRPr>
            </a:lvl9pPr>
          </a:lstStyle>
          <a:p>
            <a:r>
              <a:rPr lang="it-IT" sz="2800" dirty="0"/>
              <a:t>Ekonomik durumla ilgili problemler</a:t>
            </a:r>
            <a:endParaRPr lang="tr-TR" sz="2800" dirty="0"/>
          </a:p>
        </p:txBody>
      </p:sp>
    </p:spTree>
    <p:extLst>
      <p:ext uri="{BB962C8B-B14F-4D97-AF65-F5344CB8AC3E}">
        <p14:creationId xmlns:p14="http://schemas.microsoft.com/office/powerpoint/2010/main" val="29989750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676400" y="375196"/>
            <a:ext cx="10515600" cy="1325563"/>
          </a:xfrm>
        </p:spPr>
        <p:txBody>
          <a:bodyPr/>
          <a:lstStyle/>
          <a:p>
            <a:r>
              <a:rPr lang="tr-TR" b="1" dirty="0">
                <a:solidFill>
                  <a:schemeClr val="accent6">
                    <a:lumMod val="75000"/>
                  </a:schemeClr>
                </a:solidFill>
              </a:rPr>
              <a:t>Mesleki Rehberlik</a:t>
            </a:r>
          </a:p>
        </p:txBody>
      </p:sp>
      <p:pic>
        <p:nvPicPr>
          <p:cNvPr id="14" name="İçerik Yer Tutucusu 1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bwMode="auto">
          <a:xfrm>
            <a:off x="7602298" y="621053"/>
            <a:ext cx="3955761" cy="435133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5" name="Dikdörtgen 4"/>
          <p:cNvSpPr/>
          <p:nvPr/>
        </p:nvSpPr>
        <p:spPr>
          <a:xfrm>
            <a:off x="662151" y="1818261"/>
            <a:ext cx="5799083" cy="523220"/>
          </a:xfrm>
          <a:prstGeom prst="rect">
            <a:avLst/>
          </a:prstGeom>
          <a:ln>
            <a:noFill/>
          </a:ln>
        </p:spPr>
        <p:style>
          <a:lnRef idx="2">
            <a:schemeClr val="dk1"/>
          </a:lnRef>
          <a:fillRef idx="1">
            <a:schemeClr val="lt1"/>
          </a:fillRef>
          <a:effectRef idx="0">
            <a:schemeClr val="dk1"/>
          </a:effectRef>
          <a:fontRef idx="minor">
            <a:schemeClr val="dk1"/>
          </a:fontRef>
        </p:style>
        <p:txBody>
          <a:bodyPr wrap="square">
            <a:spAutoFit/>
          </a:bodyPr>
          <a:lstStyle/>
          <a:p>
            <a:r>
              <a:rPr lang="tr-TR" sz="2800" dirty="0">
                <a:solidFill>
                  <a:schemeClr val="accent5">
                    <a:lumMod val="75000"/>
                  </a:schemeClr>
                </a:solidFill>
              </a:rPr>
              <a:t>Üst Öğrenim Kurumlarına yönlendirme</a:t>
            </a:r>
          </a:p>
        </p:txBody>
      </p:sp>
      <p:sp>
        <p:nvSpPr>
          <p:cNvPr id="9" name="Dikdörtgen 8"/>
          <p:cNvSpPr/>
          <p:nvPr/>
        </p:nvSpPr>
        <p:spPr>
          <a:xfrm>
            <a:off x="600728" y="4132277"/>
            <a:ext cx="5799083" cy="523220"/>
          </a:xfrm>
          <a:prstGeom prst="rect">
            <a:avLst/>
          </a:prstGeom>
          <a:ln>
            <a:noFill/>
          </a:ln>
        </p:spPr>
        <p:style>
          <a:lnRef idx="2">
            <a:schemeClr val="dk1"/>
          </a:lnRef>
          <a:fillRef idx="1">
            <a:schemeClr val="lt1"/>
          </a:fillRef>
          <a:effectRef idx="0">
            <a:schemeClr val="dk1"/>
          </a:effectRef>
          <a:fontRef idx="minor">
            <a:schemeClr val="dk1"/>
          </a:fontRef>
        </p:style>
        <p:txBody>
          <a:bodyPr wrap="square">
            <a:spAutoFit/>
          </a:bodyPr>
          <a:lstStyle/>
          <a:p>
            <a:r>
              <a:rPr lang="tr-TR" sz="2800" dirty="0">
                <a:solidFill>
                  <a:schemeClr val="accent6">
                    <a:lumMod val="75000"/>
                  </a:schemeClr>
                </a:solidFill>
              </a:rPr>
              <a:t>Hedef Belirleme</a:t>
            </a:r>
          </a:p>
        </p:txBody>
      </p:sp>
      <p:sp>
        <p:nvSpPr>
          <p:cNvPr id="10" name="Dikdörtgen 9"/>
          <p:cNvSpPr/>
          <p:nvPr/>
        </p:nvSpPr>
        <p:spPr>
          <a:xfrm>
            <a:off x="660836" y="2975269"/>
            <a:ext cx="5799083" cy="523220"/>
          </a:xfrm>
          <a:prstGeom prst="rect">
            <a:avLst/>
          </a:prstGeom>
          <a:ln>
            <a:noFill/>
          </a:ln>
        </p:spPr>
        <p:style>
          <a:lnRef idx="2">
            <a:schemeClr val="dk1"/>
          </a:lnRef>
          <a:fillRef idx="1">
            <a:schemeClr val="lt1"/>
          </a:fillRef>
          <a:effectRef idx="0">
            <a:schemeClr val="dk1"/>
          </a:effectRef>
          <a:fontRef idx="minor">
            <a:schemeClr val="dk1"/>
          </a:fontRef>
        </p:style>
        <p:txBody>
          <a:bodyPr wrap="square">
            <a:spAutoFit/>
          </a:bodyPr>
          <a:lstStyle/>
          <a:p>
            <a:r>
              <a:rPr lang="tr-TR" sz="2800" dirty="0">
                <a:solidFill>
                  <a:srgbClr val="C00000"/>
                </a:solidFill>
              </a:rPr>
              <a:t>Meslekler</a:t>
            </a:r>
          </a:p>
        </p:txBody>
      </p:sp>
      <p:sp>
        <p:nvSpPr>
          <p:cNvPr id="11" name="Dikdörtgen 10"/>
          <p:cNvSpPr/>
          <p:nvPr/>
        </p:nvSpPr>
        <p:spPr>
          <a:xfrm>
            <a:off x="600728" y="5289285"/>
            <a:ext cx="7360858" cy="523220"/>
          </a:xfrm>
          <a:prstGeom prst="rect">
            <a:avLst/>
          </a:prstGeom>
          <a:ln>
            <a:noFill/>
          </a:ln>
        </p:spPr>
        <p:style>
          <a:lnRef idx="2">
            <a:schemeClr val="dk1"/>
          </a:lnRef>
          <a:fillRef idx="1">
            <a:schemeClr val="lt1"/>
          </a:fillRef>
          <a:effectRef idx="0">
            <a:schemeClr val="dk1"/>
          </a:effectRef>
          <a:fontRef idx="minor">
            <a:schemeClr val="dk1"/>
          </a:fontRef>
        </p:style>
        <p:txBody>
          <a:bodyPr wrap="square">
            <a:spAutoFit/>
          </a:bodyPr>
          <a:lstStyle/>
          <a:p>
            <a:r>
              <a:rPr lang="tr-TR" sz="2800" dirty="0">
                <a:solidFill>
                  <a:schemeClr val="accent4">
                    <a:lumMod val="75000"/>
                  </a:schemeClr>
                </a:solidFill>
              </a:rPr>
              <a:t>Tercih ve kariyer danışmanlığı  (</a:t>
            </a:r>
            <a:r>
              <a:rPr lang="tr-TR" sz="2800" dirty="0" err="1">
                <a:solidFill>
                  <a:schemeClr val="accent4">
                    <a:lumMod val="75000"/>
                  </a:schemeClr>
                </a:solidFill>
              </a:rPr>
              <a:t>Yks</a:t>
            </a:r>
            <a:r>
              <a:rPr lang="tr-TR" sz="2800" dirty="0">
                <a:solidFill>
                  <a:schemeClr val="accent4">
                    <a:lumMod val="75000"/>
                  </a:schemeClr>
                </a:solidFill>
              </a:rPr>
              <a:t>,  </a:t>
            </a:r>
            <a:r>
              <a:rPr lang="tr-TR" sz="2800" dirty="0" err="1">
                <a:solidFill>
                  <a:schemeClr val="accent4">
                    <a:lumMod val="75000"/>
                  </a:schemeClr>
                </a:solidFill>
              </a:rPr>
              <a:t>Lgs</a:t>
            </a:r>
            <a:r>
              <a:rPr lang="tr-TR" sz="2800" dirty="0">
                <a:solidFill>
                  <a:schemeClr val="accent4">
                    <a:lumMod val="75000"/>
                  </a:schemeClr>
                </a:solidFill>
              </a:rPr>
              <a:t>...)</a:t>
            </a:r>
          </a:p>
        </p:txBody>
      </p:sp>
    </p:spTree>
    <p:extLst>
      <p:ext uri="{BB962C8B-B14F-4D97-AF65-F5344CB8AC3E}">
        <p14:creationId xmlns:p14="http://schemas.microsoft.com/office/powerpoint/2010/main" val="6539117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Unvan 1"/>
          <p:cNvSpPr>
            <a:spLocks noGrp="1"/>
          </p:cNvSpPr>
          <p:nvPr>
            <p:ph type="title"/>
          </p:nvPr>
        </p:nvSpPr>
        <p:spPr>
          <a:xfrm>
            <a:off x="233857" y="914399"/>
            <a:ext cx="5005240" cy="832397"/>
          </a:xfrm>
          <a:noFill/>
          <a:effectLst>
            <a:innerShdw blurRad="63500" dist="50800" dir="16200000">
              <a:prstClr val="black">
                <a:alpha val="50000"/>
              </a:prstClr>
            </a:innerShdw>
          </a:effectLst>
        </p:spPr>
        <p:style>
          <a:lnRef idx="2">
            <a:schemeClr val="dk1"/>
          </a:lnRef>
          <a:fillRef idx="1">
            <a:schemeClr val="lt1"/>
          </a:fillRef>
          <a:effectRef idx="0">
            <a:schemeClr val="dk1"/>
          </a:effectRef>
          <a:fontRef idx="minor">
            <a:schemeClr val="dk1"/>
          </a:fontRef>
        </p:style>
        <p:txBody>
          <a:bodyPr>
            <a:normAutofit/>
          </a:bodyPr>
          <a:lstStyle/>
          <a:p>
            <a:r>
              <a:rPr lang="tr-TR" dirty="0">
                <a:solidFill>
                  <a:schemeClr val="tx1"/>
                </a:solidFill>
              </a:rPr>
              <a:t>Kimlere Yöneliktir</a:t>
            </a:r>
          </a:p>
        </p:txBody>
      </p:sp>
      <p:pic>
        <p:nvPicPr>
          <p:cNvPr id="5" name="Picture 2" descr="erkek Ã¶Ärenci clipart ile ilgili gÃ¶rsel sonucu"/>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15994" y="2119586"/>
            <a:ext cx="1990224" cy="3752194"/>
          </a:xfrm>
          <a:prstGeom prst="rect">
            <a:avLst/>
          </a:prstGeom>
          <a:noFill/>
          <a:extLst>
            <a:ext uri="{909E8E84-426E-40DD-AFC4-6F175D3DCCD1}">
              <a14:hiddenFill xmlns:a14="http://schemas.microsoft.com/office/drawing/2010/main">
                <a:solidFill>
                  <a:srgbClr val="FFFFFF"/>
                </a:solidFill>
              </a14:hiddenFill>
            </a:ext>
          </a:extLst>
        </p:spPr>
      </p:pic>
      <p:sp>
        <p:nvSpPr>
          <p:cNvPr id="9" name="Metin kutusu 8"/>
          <p:cNvSpPr txBox="1"/>
          <p:nvPr/>
        </p:nvSpPr>
        <p:spPr>
          <a:xfrm rot="19085669">
            <a:off x="-38526" y="3703295"/>
            <a:ext cx="2354227" cy="584775"/>
          </a:xfrm>
          <a:prstGeom prst="rect">
            <a:avLst/>
          </a:prstGeom>
          <a:noFill/>
        </p:spPr>
        <p:txBody>
          <a:bodyPr wrap="square" rtlCol="0">
            <a:spAutoFit/>
          </a:bodyPr>
          <a:lstStyle/>
          <a:p>
            <a:r>
              <a:rPr lang="tr-TR" sz="3200" dirty="0">
                <a:latin typeface="Comic Sans MS" panose="030F0702030302020204" pitchFamily="66" charset="0"/>
              </a:rPr>
              <a:t>ÖĞRENCİ</a:t>
            </a:r>
          </a:p>
        </p:txBody>
      </p:sp>
      <p:sp>
        <p:nvSpPr>
          <p:cNvPr id="10" name="Metin kutusu 9"/>
          <p:cNvSpPr txBox="1"/>
          <p:nvPr/>
        </p:nvSpPr>
        <p:spPr>
          <a:xfrm rot="18892998">
            <a:off x="2995564" y="3626349"/>
            <a:ext cx="2544350" cy="584775"/>
          </a:xfrm>
          <a:prstGeom prst="rect">
            <a:avLst/>
          </a:prstGeom>
          <a:noFill/>
        </p:spPr>
        <p:txBody>
          <a:bodyPr wrap="square" rtlCol="0">
            <a:spAutoFit/>
          </a:bodyPr>
          <a:lstStyle/>
          <a:p>
            <a:r>
              <a:rPr lang="tr-TR" sz="3200" dirty="0">
                <a:latin typeface="Comic Sans MS" panose="030F0702030302020204" pitchFamily="66" charset="0"/>
              </a:rPr>
              <a:t>ÖĞRETMEN</a:t>
            </a:r>
          </a:p>
        </p:txBody>
      </p:sp>
      <p:sp>
        <p:nvSpPr>
          <p:cNvPr id="11" name="Metin kutusu 10"/>
          <p:cNvSpPr txBox="1"/>
          <p:nvPr/>
        </p:nvSpPr>
        <p:spPr>
          <a:xfrm rot="18945551">
            <a:off x="7840870" y="3703294"/>
            <a:ext cx="1157689" cy="584775"/>
          </a:xfrm>
          <a:prstGeom prst="rect">
            <a:avLst/>
          </a:prstGeom>
          <a:noFill/>
        </p:spPr>
        <p:txBody>
          <a:bodyPr wrap="none" rtlCol="0">
            <a:spAutoFit/>
          </a:bodyPr>
          <a:lstStyle/>
          <a:p>
            <a:r>
              <a:rPr lang="tr-TR" sz="3200" dirty="0">
                <a:latin typeface="Comic Sans MS" panose="030F0702030302020204" pitchFamily="66" charset="0"/>
              </a:rPr>
              <a:t>VELİ</a:t>
            </a:r>
          </a:p>
        </p:txBody>
      </p:sp>
      <p:pic>
        <p:nvPicPr>
          <p:cNvPr id="2052" name="Picture 4" descr="İlgili resi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31633" y="1742802"/>
            <a:ext cx="3181350" cy="4238626"/>
          </a:xfrm>
          <a:prstGeom prst="rect">
            <a:avLst/>
          </a:prstGeom>
          <a:noFill/>
          <a:extLst>
            <a:ext uri="{909E8E84-426E-40DD-AFC4-6F175D3DCCD1}">
              <a14:hiddenFill xmlns:a14="http://schemas.microsoft.com/office/drawing/2010/main">
                <a:solidFill>
                  <a:srgbClr val="FFFFFF"/>
                </a:solidFill>
              </a14:hiddenFill>
            </a:ext>
          </a:extLst>
        </p:spPr>
      </p:pic>
      <p:pic>
        <p:nvPicPr>
          <p:cNvPr id="15" name="Resim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38398" y="1742803"/>
            <a:ext cx="2619375" cy="4128977"/>
          </a:xfrm>
          <a:prstGeom prst="rect">
            <a:avLst/>
          </a:prstGeom>
        </p:spPr>
      </p:pic>
      <p:sp>
        <p:nvSpPr>
          <p:cNvPr id="16" name="Metin kutusu 15"/>
          <p:cNvSpPr txBox="1"/>
          <p:nvPr/>
        </p:nvSpPr>
        <p:spPr>
          <a:xfrm>
            <a:off x="2049517" y="6271537"/>
            <a:ext cx="7756635" cy="584775"/>
          </a:xfrm>
          <a:prstGeom prst="rect">
            <a:avLst/>
          </a:prstGeom>
          <a:noFill/>
        </p:spPr>
        <p:txBody>
          <a:bodyPr wrap="square" rtlCol="0">
            <a:spAutoFit/>
          </a:bodyPr>
          <a:lstStyle/>
          <a:p>
            <a:pPr algn="ctr"/>
            <a:r>
              <a:rPr lang="tr-TR" sz="3200" dirty="0"/>
              <a:t>Yönelik olarak hizmet vermektedir</a:t>
            </a:r>
          </a:p>
        </p:txBody>
      </p:sp>
    </p:spTree>
    <p:extLst>
      <p:ext uri="{BB962C8B-B14F-4D97-AF65-F5344CB8AC3E}">
        <p14:creationId xmlns:p14="http://schemas.microsoft.com/office/powerpoint/2010/main" val="31303261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a:blip r:embed="rId2"/>
          <a:stretch>
            <a:fillRect/>
          </a:stretch>
        </p:blipFill>
        <p:spPr>
          <a:xfrm>
            <a:off x="144885" y="141880"/>
            <a:ext cx="6825735" cy="6716120"/>
          </a:xfrm>
          <a:prstGeom prst="rect">
            <a:avLst/>
          </a:prstGeom>
        </p:spPr>
      </p:pic>
      <p:sp>
        <p:nvSpPr>
          <p:cNvPr id="6" name="Dikdörtgen 5"/>
          <p:cNvSpPr/>
          <p:nvPr/>
        </p:nvSpPr>
        <p:spPr>
          <a:xfrm>
            <a:off x="6523479" y="141880"/>
            <a:ext cx="4086714" cy="2585323"/>
          </a:xfrm>
          <a:prstGeom prst="rect">
            <a:avLst/>
          </a:prstGeom>
        </p:spPr>
        <p:txBody>
          <a:bodyPr wrap="square">
            <a:spAutoFit/>
          </a:bodyPr>
          <a:lstStyle/>
          <a:p>
            <a:pPr>
              <a:lnSpc>
                <a:spcPct val="150000"/>
              </a:lnSpc>
            </a:pPr>
            <a:r>
              <a:rPr lang="tr-TR" sz="1600" b="1" dirty="0">
                <a:solidFill>
                  <a:schemeClr val="accent5">
                    <a:lumMod val="75000"/>
                  </a:schemeClr>
                </a:solidFill>
              </a:rPr>
              <a:t>Oryantasyon/Uyum Çalışmaları</a:t>
            </a:r>
          </a:p>
          <a:p>
            <a:pPr>
              <a:lnSpc>
                <a:spcPct val="150000"/>
              </a:lnSpc>
            </a:pPr>
            <a:r>
              <a:rPr lang="tr-TR" sz="1600" b="1" dirty="0">
                <a:solidFill>
                  <a:schemeClr val="accent5">
                    <a:lumMod val="75000"/>
                  </a:schemeClr>
                </a:solidFill>
              </a:rPr>
              <a:t>Öğrenci Tanıma Çalışmaları</a:t>
            </a:r>
          </a:p>
          <a:p>
            <a:pPr>
              <a:lnSpc>
                <a:spcPct val="150000"/>
              </a:lnSpc>
            </a:pPr>
            <a:r>
              <a:rPr lang="tr-TR" sz="1600" b="1" dirty="0">
                <a:solidFill>
                  <a:schemeClr val="accent5">
                    <a:lumMod val="75000"/>
                  </a:schemeClr>
                </a:solidFill>
              </a:rPr>
              <a:t>Soruna Yönelik Danışmanlık</a:t>
            </a:r>
          </a:p>
          <a:p>
            <a:pPr>
              <a:lnSpc>
                <a:spcPct val="150000"/>
              </a:lnSpc>
            </a:pPr>
            <a:r>
              <a:rPr lang="tr-TR" sz="1600" b="1" dirty="0">
                <a:solidFill>
                  <a:schemeClr val="accent5">
                    <a:lumMod val="75000"/>
                  </a:schemeClr>
                </a:solidFill>
              </a:rPr>
              <a:t> Çalışmaları/Krize Müdahale Çalışmaları</a:t>
            </a:r>
          </a:p>
          <a:p>
            <a:pPr>
              <a:lnSpc>
                <a:spcPct val="150000"/>
              </a:lnSpc>
            </a:pPr>
            <a:r>
              <a:rPr lang="tr-TR" sz="1600" b="1" dirty="0">
                <a:solidFill>
                  <a:schemeClr val="accent5">
                    <a:lumMod val="75000"/>
                  </a:schemeClr>
                </a:solidFill>
              </a:rPr>
              <a:t> İlgi ve Yeteneklerine Uygun Yönlendirme</a:t>
            </a:r>
          </a:p>
          <a:p>
            <a:pPr>
              <a:lnSpc>
                <a:spcPct val="150000"/>
              </a:lnSpc>
            </a:pPr>
            <a:r>
              <a:rPr lang="tr-TR" sz="1600" b="1" dirty="0">
                <a:solidFill>
                  <a:schemeClr val="accent5">
                    <a:lumMod val="75000"/>
                  </a:schemeClr>
                </a:solidFill>
              </a:rPr>
              <a:t> Grup Rehberliği Dersleri  vb.</a:t>
            </a:r>
          </a:p>
          <a:p>
            <a:endParaRPr lang="tr-TR" dirty="0"/>
          </a:p>
        </p:txBody>
      </p:sp>
      <p:sp>
        <p:nvSpPr>
          <p:cNvPr id="7" name="Metin kutusu 6"/>
          <p:cNvSpPr txBox="1"/>
          <p:nvPr/>
        </p:nvSpPr>
        <p:spPr>
          <a:xfrm rot="19785407">
            <a:off x="2488777" y="2123645"/>
            <a:ext cx="1844565" cy="369332"/>
          </a:xfrm>
          <a:prstGeom prst="rect">
            <a:avLst/>
          </a:prstGeom>
          <a:noFill/>
        </p:spPr>
        <p:txBody>
          <a:bodyPr wrap="square" rtlCol="0">
            <a:spAutoFit/>
          </a:bodyPr>
          <a:lstStyle/>
          <a:p>
            <a:r>
              <a:rPr lang="tr-TR" b="1" dirty="0">
                <a:solidFill>
                  <a:schemeClr val="bg1"/>
                </a:solidFill>
              </a:rPr>
              <a:t>ÖĞRENCİLERE</a:t>
            </a:r>
          </a:p>
        </p:txBody>
      </p:sp>
      <p:sp>
        <p:nvSpPr>
          <p:cNvPr id="8" name="Metin kutusu 7"/>
          <p:cNvSpPr txBox="1"/>
          <p:nvPr/>
        </p:nvSpPr>
        <p:spPr>
          <a:xfrm>
            <a:off x="1008993" y="3176774"/>
            <a:ext cx="1340069" cy="646331"/>
          </a:xfrm>
          <a:prstGeom prst="rect">
            <a:avLst/>
          </a:prstGeom>
          <a:noFill/>
        </p:spPr>
        <p:txBody>
          <a:bodyPr wrap="square" rtlCol="0">
            <a:spAutoFit/>
          </a:bodyPr>
          <a:lstStyle/>
          <a:p>
            <a:pPr algn="ctr"/>
            <a:r>
              <a:rPr lang="tr-TR" b="1" dirty="0"/>
              <a:t>REHBERLİK</a:t>
            </a:r>
          </a:p>
          <a:p>
            <a:pPr algn="ctr"/>
            <a:r>
              <a:rPr lang="tr-TR" b="1" dirty="0"/>
              <a:t>HİZMETLERİ</a:t>
            </a:r>
          </a:p>
        </p:txBody>
      </p:sp>
      <p:sp>
        <p:nvSpPr>
          <p:cNvPr id="9" name="Dikdörtgen 8"/>
          <p:cNvSpPr/>
          <p:nvPr/>
        </p:nvSpPr>
        <p:spPr>
          <a:xfrm>
            <a:off x="7425896" y="3176774"/>
            <a:ext cx="6096000" cy="923330"/>
          </a:xfrm>
          <a:prstGeom prst="rect">
            <a:avLst/>
          </a:prstGeom>
        </p:spPr>
        <p:txBody>
          <a:bodyPr>
            <a:spAutoFit/>
          </a:bodyPr>
          <a:lstStyle/>
          <a:p>
            <a:r>
              <a:rPr lang="tr-TR" dirty="0"/>
              <a:t> </a:t>
            </a:r>
            <a:r>
              <a:rPr lang="tr-TR" b="1" dirty="0">
                <a:solidFill>
                  <a:schemeClr val="accent6">
                    <a:lumMod val="75000"/>
                  </a:schemeClr>
                </a:solidFill>
              </a:rPr>
              <a:t>Veli Tanıma Çalışmaları</a:t>
            </a:r>
          </a:p>
          <a:p>
            <a:r>
              <a:rPr lang="tr-TR" b="1" dirty="0">
                <a:solidFill>
                  <a:schemeClr val="accent6">
                    <a:lumMod val="75000"/>
                  </a:schemeClr>
                </a:solidFill>
              </a:rPr>
              <a:t> Bireysel Danışmanlık Desteği</a:t>
            </a:r>
          </a:p>
          <a:p>
            <a:r>
              <a:rPr lang="tr-TR" b="1" dirty="0">
                <a:solidFill>
                  <a:schemeClr val="accent6">
                    <a:lumMod val="75000"/>
                  </a:schemeClr>
                </a:solidFill>
              </a:rPr>
              <a:t> Sosyal Etkinlikler vb.</a:t>
            </a:r>
          </a:p>
        </p:txBody>
      </p:sp>
      <p:sp>
        <p:nvSpPr>
          <p:cNvPr id="11" name="Dikdörtgen 10"/>
          <p:cNvSpPr/>
          <p:nvPr/>
        </p:nvSpPr>
        <p:spPr>
          <a:xfrm>
            <a:off x="6406055" y="5628541"/>
            <a:ext cx="6096000" cy="923330"/>
          </a:xfrm>
          <a:prstGeom prst="rect">
            <a:avLst/>
          </a:prstGeom>
        </p:spPr>
        <p:txBody>
          <a:bodyPr>
            <a:spAutoFit/>
          </a:bodyPr>
          <a:lstStyle/>
          <a:p>
            <a:r>
              <a:rPr lang="tr-TR" b="1" dirty="0">
                <a:solidFill>
                  <a:srgbClr val="C00000"/>
                </a:solidFill>
              </a:rPr>
              <a:t>Mesleki ve Kişisel Müşavirlik</a:t>
            </a:r>
          </a:p>
          <a:p>
            <a:r>
              <a:rPr lang="tr-TR" b="1" dirty="0">
                <a:solidFill>
                  <a:srgbClr val="C00000"/>
                </a:solidFill>
              </a:rPr>
              <a:t> Bireysel Danışmanlık Hizmeti</a:t>
            </a:r>
          </a:p>
          <a:p>
            <a:r>
              <a:rPr lang="tr-TR" b="1" dirty="0">
                <a:solidFill>
                  <a:srgbClr val="C00000"/>
                </a:solidFill>
              </a:rPr>
              <a:t>Motivasyonel Çalışmaları vb.</a:t>
            </a:r>
          </a:p>
        </p:txBody>
      </p:sp>
      <p:sp>
        <p:nvSpPr>
          <p:cNvPr id="12" name="Metin kutusu 11"/>
          <p:cNvSpPr txBox="1"/>
          <p:nvPr/>
        </p:nvSpPr>
        <p:spPr>
          <a:xfrm>
            <a:off x="3168869" y="3315273"/>
            <a:ext cx="1131957" cy="369332"/>
          </a:xfrm>
          <a:prstGeom prst="rect">
            <a:avLst/>
          </a:prstGeom>
          <a:noFill/>
        </p:spPr>
        <p:txBody>
          <a:bodyPr wrap="square" rtlCol="0">
            <a:spAutoFit/>
          </a:bodyPr>
          <a:lstStyle/>
          <a:p>
            <a:r>
              <a:rPr lang="tr-TR" b="1" dirty="0"/>
              <a:t>VELİLERE</a:t>
            </a:r>
          </a:p>
        </p:txBody>
      </p:sp>
      <p:sp>
        <p:nvSpPr>
          <p:cNvPr id="13" name="Metin kutusu 12"/>
          <p:cNvSpPr txBox="1"/>
          <p:nvPr/>
        </p:nvSpPr>
        <p:spPr>
          <a:xfrm rot="1600238">
            <a:off x="2844096" y="4725907"/>
            <a:ext cx="1781503" cy="338554"/>
          </a:xfrm>
          <a:prstGeom prst="rect">
            <a:avLst/>
          </a:prstGeom>
          <a:noFill/>
        </p:spPr>
        <p:txBody>
          <a:bodyPr wrap="square" rtlCol="0">
            <a:spAutoFit/>
          </a:bodyPr>
          <a:lstStyle/>
          <a:p>
            <a:r>
              <a:rPr lang="tr-TR" sz="1600" b="1" dirty="0"/>
              <a:t>ÖĞRETMEN</a:t>
            </a:r>
            <a:endParaRPr lang="tr-TR" b="1" dirty="0"/>
          </a:p>
        </p:txBody>
      </p:sp>
      <p:pic>
        <p:nvPicPr>
          <p:cNvPr id="15" name="Resim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01403" y="461023"/>
            <a:ext cx="1147606" cy="1099765"/>
          </a:xfrm>
          <a:prstGeom prst="ellipse">
            <a:avLst/>
          </a:prstGeom>
        </p:spPr>
      </p:pic>
      <p:pic>
        <p:nvPicPr>
          <p:cNvPr id="16" name="Resim 15"/>
          <p:cNvPicPr>
            <a:picLocks noChangeAspect="1"/>
          </p:cNvPicPr>
          <p:nvPr/>
        </p:nvPicPr>
        <p:blipFill rotWithShape="1">
          <a:blip r:embed="rId4" cstate="print">
            <a:extLst>
              <a:ext uri="{28A0092B-C50C-407E-A947-70E740481C1C}">
                <a14:useLocalDpi xmlns:a14="http://schemas.microsoft.com/office/drawing/2010/main" val="0"/>
              </a:ext>
            </a:extLst>
          </a:blip>
          <a:srcRect b="36026"/>
          <a:stretch/>
        </p:blipFill>
        <p:spPr>
          <a:xfrm>
            <a:off x="5165910" y="2959377"/>
            <a:ext cx="1834832" cy="1400484"/>
          </a:xfrm>
          <a:prstGeom prst="ellipse">
            <a:avLst/>
          </a:prstGeom>
        </p:spPr>
      </p:pic>
      <p:pic>
        <p:nvPicPr>
          <p:cNvPr id="18" name="Resim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23828" y="5376082"/>
            <a:ext cx="1071223" cy="1207582"/>
          </a:xfrm>
          <a:prstGeom prst="ellipse">
            <a:avLst/>
          </a:prstGeom>
        </p:spPr>
      </p:pic>
    </p:spTree>
    <p:extLst>
      <p:ext uri="{BB962C8B-B14F-4D97-AF65-F5344CB8AC3E}">
        <p14:creationId xmlns:p14="http://schemas.microsoft.com/office/powerpoint/2010/main" val="21453004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Unvan 1"/>
          <p:cNvSpPr>
            <a:spLocks noGrp="1"/>
          </p:cNvSpPr>
          <p:nvPr>
            <p:ph type="title"/>
          </p:nvPr>
        </p:nvSpPr>
        <p:spPr>
          <a:xfrm>
            <a:off x="349469" y="1705194"/>
            <a:ext cx="4963509" cy="817290"/>
          </a:xfrm>
          <a:solidFill>
            <a:srgbClr val="FFC000"/>
          </a:solidFill>
          <a:effectLst>
            <a:innerShdw blurRad="63500" dist="50800" dir="18900000">
              <a:prstClr val="black">
                <a:alpha val="50000"/>
              </a:prstClr>
            </a:innerShdw>
          </a:effectLst>
        </p:spPr>
        <p:style>
          <a:lnRef idx="2">
            <a:schemeClr val="dk1"/>
          </a:lnRef>
          <a:fillRef idx="1">
            <a:schemeClr val="lt1"/>
          </a:fillRef>
          <a:effectRef idx="0">
            <a:schemeClr val="dk1"/>
          </a:effectRef>
          <a:fontRef idx="minor">
            <a:schemeClr val="dk1"/>
          </a:fontRef>
        </p:style>
        <p:txBody>
          <a:bodyPr/>
          <a:lstStyle/>
          <a:p>
            <a:r>
              <a:rPr lang="tr-TR" dirty="0"/>
              <a:t>Rehberlik İlkeleri</a:t>
            </a:r>
          </a:p>
        </p:txBody>
      </p:sp>
      <p:sp>
        <p:nvSpPr>
          <p:cNvPr id="4" name="Katlanmış Nesne 3"/>
          <p:cNvSpPr/>
          <p:nvPr/>
        </p:nvSpPr>
        <p:spPr>
          <a:xfrm>
            <a:off x="233855" y="3342286"/>
            <a:ext cx="2175642" cy="2900855"/>
          </a:xfrm>
          <a:prstGeom prst="foldedCorner">
            <a:avLst/>
          </a:prstGeom>
          <a:solidFill>
            <a:schemeClr val="accent2">
              <a:lumMod val="40000"/>
              <a:lumOff val="60000"/>
            </a:schemeClr>
          </a:solidFill>
          <a:ln>
            <a:solidFill>
              <a:schemeClr val="tx1"/>
            </a:solid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Katlanmış Nesne 7"/>
          <p:cNvSpPr/>
          <p:nvPr/>
        </p:nvSpPr>
        <p:spPr>
          <a:xfrm>
            <a:off x="2609195" y="3342285"/>
            <a:ext cx="2175642" cy="2900855"/>
          </a:xfrm>
          <a:prstGeom prst="foldedCorner">
            <a:avLst/>
          </a:prstGeom>
          <a:solidFill>
            <a:schemeClr val="tx2">
              <a:lumMod val="40000"/>
              <a:lumOff val="60000"/>
            </a:schemeClr>
          </a:solidFill>
          <a:ln>
            <a:solidFill>
              <a:schemeClr val="tx1"/>
            </a:solid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Katlanmış Nesne 8"/>
          <p:cNvSpPr/>
          <p:nvPr/>
        </p:nvSpPr>
        <p:spPr>
          <a:xfrm>
            <a:off x="5009493" y="3342285"/>
            <a:ext cx="2175642" cy="2900855"/>
          </a:xfrm>
          <a:prstGeom prst="foldedCorner">
            <a:avLst/>
          </a:prstGeom>
          <a:solidFill>
            <a:schemeClr val="accent4">
              <a:lumMod val="60000"/>
              <a:lumOff val="40000"/>
            </a:schemeClr>
          </a:solidFill>
          <a:ln>
            <a:solidFill>
              <a:schemeClr val="tx1"/>
            </a:solid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0" name="Katlanmış Nesne 9"/>
          <p:cNvSpPr/>
          <p:nvPr/>
        </p:nvSpPr>
        <p:spPr>
          <a:xfrm>
            <a:off x="7409791" y="3342286"/>
            <a:ext cx="2175642" cy="2900855"/>
          </a:xfrm>
          <a:prstGeom prst="foldedCorner">
            <a:avLst/>
          </a:prstGeom>
          <a:solidFill>
            <a:schemeClr val="accent6">
              <a:lumMod val="60000"/>
              <a:lumOff val="40000"/>
            </a:schemeClr>
          </a:solidFill>
          <a:ln>
            <a:solidFill>
              <a:schemeClr val="tx1"/>
            </a:solid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1" name="Katlanmış Nesne 10"/>
          <p:cNvSpPr/>
          <p:nvPr/>
        </p:nvSpPr>
        <p:spPr>
          <a:xfrm>
            <a:off x="9785131" y="3342289"/>
            <a:ext cx="2175642" cy="2900855"/>
          </a:xfrm>
          <a:prstGeom prst="foldedCorner">
            <a:avLst/>
          </a:prstGeom>
          <a:solidFill>
            <a:srgbClr val="FFFF00"/>
          </a:solidFill>
          <a:ln>
            <a:solidFill>
              <a:schemeClr val="tx1"/>
            </a:solid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2" name="Metin kutusu 11"/>
          <p:cNvSpPr txBox="1"/>
          <p:nvPr/>
        </p:nvSpPr>
        <p:spPr>
          <a:xfrm>
            <a:off x="397422" y="3884771"/>
            <a:ext cx="1823550" cy="1815882"/>
          </a:xfrm>
          <a:prstGeom prst="rect">
            <a:avLst/>
          </a:prstGeom>
          <a:noFill/>
        </p:spPr>
        <p:txBody>
          <a:bodyPr wrap="square" rtlCol="0">
            <a:spAutoFit/>
          </a:bodyPr>
          <a:lstStyle/>
          <a:p>
            <a:pPr algn="ctr"/>
            <a:r>
              <a:rPr lang="tr-TR" sz="2800" dirty="0"/>
              <a:t>Bireysel farklılıklara saygı esastır.</a:t>
            </a:r>
          </a:p>
        </p:txBody>
      </p:sp>
      <p:sp>
        <p:nvSpPr>
          <p:cNvPr id="13" name="Metin kutusu 12"/>
          <p:cNvSpPr txBox="1"/>
          <p:nvPr/>
        </p:nvSpPr>
        <p:spPr>
          <a:xfrm>
            <a:off x="2844032" y="3938521"/>
            <a:ext cx="1755885" cy="1384995"/>
          </a:xfrm>
          <a:prstGeom prst="rect">
            <a:avLst/>
          </a:prstGeom>
          <a:noFill/>
        </p:spPr>
        <p:txBody>
          <a:bodyPr wrap="square" rtlCol="0">
            <a:spAutoFit/>
          </a:bodyPr>
          <a:lstStyle/>
          <a:p>
            <a:pPr algn="ctr"/>
            <a:r>
              <a:rPr lang="tr-TR" sz="2800" dirty="0"/>
              <a:t>Tüm öğrenciler için vardır.</a:t>
            </a:r>
          </a:p>
        </p:txBody>
      </p:sp>
      <p:sp>
        <p:nvSpPr>
          <p:cNvPr id="14" name="Metin kutusu 13"/>
          <p:cNvSpPr txBox="1"/>
          <p:nvPr/>
        </p:nvSpPr>
        <p:spPr>
          <a:xfrm>
            <a:off x="5068446" y="4007882"/>
            <a:ext cx="2082694" cy="1077218"/>
          </a:xfrm>
          <a:prstGeom prst="rect">
            <a:avLst/>
          </a:prstGeom>
          <a:noFill/>
        </p:spPr>
        <p:txBody>
          <a:bodyPr wrap="square" rtlCol="0">
            <a:spAutoFit/>
          </a:bodyPr>
          <a:lstStyle/>
          <a:p>
            <a:pPr algn="ctr"/>
            <a:r>
              <a:rPr lang="tr-TR" sz="3200" dirty="0"/>
              <a:t>Öğrenciyi </a:t>
            </a:r>
            <a:r>
              <a:rPr lang="tr-TR" sz="2800" dirty="0"/>
              <a:t>merkeze</a:t>
            </a:r>
            <a:r>
              <a:rPr lang="tr-TR" sz="3200" dirty="0"/>
              <a:t> alır.</a:t>
            </a:r>
          </a:p>
        </p:txBody>
      </p:sp>
      <p:sp>
        <p:nvSpPr>
          <p:cNvPr id="15" name="Metin kutusu 14"/>
          <p:cNvSpPr txBox="1"/>
          <p:nvPr/>
        </p:nvSpPr>
        <p:spPr>
          <a:xfrm>
            <a:off x="7524008" y="4069437"/>
            <a:ext cx="1947207" cy="954107"/>
          </a:xfrm>
          <a:prstGeom prst="rect">
            <a:avLst/>
          </a:prstGeom>
          <a:noFill/>
        </p:spPr>
        <p:txBody>
          <a:bodyPr wrap="square" rtlCol="0">
            <a:spAutoFit/>
          </a:bodyPr>
          <a:lstStyle/>
          <a:p>
            <a:pPr algn="ctr"/>
            <a:r>
              <a:rPr lang="tr-TR" sz="2800" dirty="0"/>
              <a:t>Gönüllülük esastır.</a:t>
            </a:r>
          </a:p>
        </p:txBody>
      </p:sp>
      <p:sp>
        <p:nvSpPr>
          <p:cNvPr id="16" name="Metin kutusu 15"/>
          <p:cNvSpPr txBox="1"/>
          <p:nvPr/>
        </p:nvSpPr>
        <p:spPr>
          <a:xfrm>
            <a:off x="9785131" y="4107798"/>
            <a:ext cx="2145557" cy="954107"/>
          </a:xfrm>
          <a:prstGeom prst="rect">
            <a:avLst/>
          </a:prstGeom>
          <a:noFill/>
        </p:spPr>
        <p:txBody>
          <a:bodyPr wrap="square" rtlCol="0">
            <a:spAutoFit/>
          </a:bodyPr>
          <a:lstStyle/>
          <a:p>
            <a:pPr algn="ctr"/>
            <a:r>
              <a:rPr lang="tr-TR" sz="2800" dirty="0"/>
              <a:t>Gizlilik esastır.</a:t>
            </a:r>
          </a:p>
        </p:txBody>
      </p:sp>
    </p:spTree>
    <p:extLst>
      <p:ext uri="{BB962C8B-B14F-4D97-AF65-F5344CB8AC3E}">
        <p14:creationId xmlns:p14="http://schemas.microsoft.com/office/powerpoint/2010/main" val="341818046"/>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Gallery</Template>
  <TotalTime>574</TotalTime>
  <Words>327</Words>
  <Application>Microsoft Office PowerPoint</Application>
  <PresentationFormat>Geniş ekran</PresentationFormat>
  <Paragraphs>92</Paragraphs>
  <Slides>13</Slides>
  <Notes>1</Notes>
  <HiddenSlides>0</HiddenSlides>
  <MMClips>0</MMClips>
  <ScaleCrop>false</ScaleCrop>
  <HeadingPairs>
    <vt:vector size="6" baseType="variant">
      <vt:variant>
        <vt:lpstr>Kullanılan Yazı Tipleri</vt:lpstr>
      </vt:variant>
      <vt:variant>
        <vt:i4>6</vt:i4>
      </vt:variant>
      <vt:variant>
        <vt:lpstr>Tema</vt:lpstr>
      </vt:variant>
      <vt:variant>
        <vt:i4>1</vt:i4>
      </vt:variant>
      <vt:variant>
        <vt:lpstr>Slayt Başlıkları</vt:lpstr>
      </vt:variant>
      <vt:variant>
        <vt:i4>13</vt:i4>
      </vt:variant>
    </vt:vector>
  </HeadingPairs>
  <TitlesOfParts>
    <vt:vector size="20" baseType="lpstr">
      <vt:lpstr>BatangChe</vt:lpstr>
      <vt:lpstr>All Caps</vt:lpstr>
      <vt:lpstr>Arial</vt:lpstr>
      <vt:lpstr>Calibri</vt:lpstr>
      <vt:lpstr>Calibri Light</vt:lpstr>
      <vt:lpstr>Comic Sans MS</vt:lpstr>
      <vt:lpstr>Office Teması</vt:lpstr>
      <vt:lpstr>Rehberlik Servisimizi Tanıyalım</vt:lpstr>
      <vt:lpstr>Neden Rehberlik?</vt:lpstr>
      <vt:lpstr>HANGi KONULAR DA  YARDIM                                    ALABİLİRSİNİZ ?</vt:lpstr>
      <vt:lpstr>Eğitsel Rehberlik</vt:lpstr>
      <vt:lpstr>Kişisel Rehberlik</vt:lpstr>
      <vt:lpstr>Mesleki Rehberlik</vt:lpstr>
      <vt:lpstr>Kimlere Yöneliktir</vt:lpstr>
      <vt:lpstr>PowerPoint Sunusu</vt:lpstr>
      <vt:lpstr>Rehberlik İlkeleri</vt:lpstr>
      <vt:lpstr>PowerPoint Sunusu</vt:lpstr>
      <vt:lpstr>Rehberliğin Amacı</vt:lpstr>
      <vt:lpstr>KISACASI</vt:lpstr>
      <vt:lpstr>PowerPoint Sunusu</vt:lpstr>
    </vt:vector>
  </TitlesOfParts>
  <Company>SilentAll Team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Rehberlik Servisimizi Tanıyalım</dc:title>
  <dc:creator>Microsoft</dc:creator>
  <cp:lastModifiedBy>elif deveci</cp:lastModifiedBy>
  <cp:revision>43</cp:revision>
  <dcterms:created xsi:type="dcterms:W3CDTF">2019-09-04T06:07:50Z</dcterms:created>
  <dcterms:modified xsi:type="dcterms:W3CDTF">2020-10-16T11:06:32Z</dcterms:modified>
</cp:coreProperties>
</file>